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7556500" cy="10699750"/>
  <p:notesSz cx="7556500" cy="106997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6922"/>
            <a:ext cx="6423025" cy="2246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91860"/>
            <a:ext cx="5289550" cy="2674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7825" y="2460942"/>
            <a:ext cx="3287077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1597" y="2460942"/>
            <a:ext cx="3287077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556500" cy="10687685"/>
          </a:xfrm>
          <a:custGeom>
            <a:avLst/>
            <a:gdLst/>
            <a:ahLst/>
            <a:cxnLst/>
            <a:rect l="l" t="t" r="r" b="b"/>
            <a:pathLst>
              <a:path w="7556500" h="10687685">
                <a:moveTo>
                  <a:pt x="7556298" y="10687309"/>
                </a:moveTo>
                <a:lnTo>
                  <a:pt x="0" y="10687309"/>
                </a:lnTo>
                <a:lnTo>
                  <a:pt x="0" y="0"/>
                </a:lnTo>
                <a:lnTo>
                  <a:pt x="7556298" y="0"/>
                </a:lnTo>
                <a:lnTo>
                  <a:pt x="7556298" y="10687309"/>
                </a:lnTo>
                <a:close/>
              </a:path>
            </a:pathLst>
          </a:custGeom>
          <a:solidFill>
            <a:srgbClr val="EDE6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6675" y="2519903"/>
            <a:ext cx="4163149" cy="1360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60942"/>
            <a:ext cx="6800850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26948" y="10288401"/>
            <a:ext cx="3069590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57233" y="10288401"/>
            <a:ext cx="1297940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0680" y="9950768"/>
            <a:ext cx="1737995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10687685"/>
          </a:xfrm>
          <a:custGeom>
            <a:avLst/>
            <a:gdLst/>
            <a:ahLst/>
            <a:cxnLst/>
            <a:rect l="l" t="t" r="r" b="b"/>
            <a:pathLst>
              <a:path w="7556500" h="10687685">
                <a:moveTo>
                  <a:pt x="7556298" y="10687309"/>
                </a:moveTo>
                <a:lnTo>
                  <a:pt x="0" y="10687309"/>
                </a:lnTo>
                <a:lnTo>
                  <a:pt x="0" y="0"/>
                </a:lnTo>
                <a:lnTo>
                  <a:pt x="7556298" y="0"/>
                </a:lnTo>
                <a:lnTo>
                  <a:pt x="7556298" y="10687309"/>
                </a:lnTo>
                <a:close/>
              </a:path>
            </a:pathLst>
          </a:custGeom>
          <a:solidFill>
            <a:srgbClr val="F5F2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599661"/>
            <a:ext cx="7553959" cy="0"/>
          </a:xfrm>
          <a:custGeom>
            <a:avLst/>
            <a:gdLst/>
            <a:ahLst/>
            <a:cxnLst/>
            <a:rect l="l" t="t" r="r" b="b"/>
            <a:pathLst>
              <a:path w="7553959" h="0">
                <a:moveTo>
                  <a:pt x="0" y="0"/>
                </a:moveTo>
                <a:lnTo>
                  <a:pt x="7553451" y="0"/>
                </a:lnTo>
              </a:path>
            </a:pathLst>
          </a:custGeom>
          <a:ln w="19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3756636"/>
            <a:ext cx="7553959" cy="0"/>
          </a:xfrm>
          <a:custGeom>
            <a:avLst/>
            <a:gdLst/>
            <a:ahLst/>
            <a:cxnLst/>
            <a:rect l="l" t="t" r="r" b="b"/>
            <a:pathLst>
              <a:path w="7553959" h="0">
                <a:moveTo>
                  <a:pt x="0" y="0"/>
                </a:moveTo>
                <a:lnTo>
                  <a:pt x="7553451" y="0"/>
                </a:lnTo>
              </a:path>
            </a:pathLst>
          </a:custGeom>
          <a:ln w="19033">
            <a:solidFill>
              <a:srgbClr val="CCB4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7926171"/>
            <a:ext cx="7556500" cy="0"/>
          </a:xfrm>
          <a:custGeom>
            <a:avLst/>
            <a:gdLst/>
            <a:ahLst/>
            <a:cxnLst/>
            <a:rect l="l" t="t" r="r" b="b"/>
            <a:pathLst>
              <a:path w="7556500" h="0">
                <a:moveTo>
                  <a:pt x="0" y="0"/>
                </a:moveTo>
                <a:lnTo>
                  <a:pt x="7556394" y="0"/>
                </a:lnTo>
              </a:path>
            </a:pathLst>
          </a:custGeom>
          <a:ln w="19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7745037"/>
            <a:ext cx="7553959" cy="0"/>
          </a:xfrm>
          <a:custGeom>
            <a:avLst/>
            <a:gdLst/>
            <a:ahLst/>
            <a:cxnLst/>
            <a:rect l="l" t="t" r="r" b="b"/>
            <a:pathLst>
              <a:path w="7553959" h="0">
                <a:moveTo>
                  <a:pt x="0" y="0"/>
                </a:moveTo>
                <a:lnTo>
                  <a:pt x="7553451" y="0"/>
                </a:lnTo>
              </a:path>
            </a:pathLst>
          </a:custGeom>
          <a:ln w="19033">
            <a:solidFill>
              <a:srgbClr val="CCB49D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" y="8113466"/>
            <a:ext cx="4624023" cy="25657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553354" cy="33879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1875" y="8129300"/>
            <a:ext cx="2781648" cy="255349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0"/>
            <a:ext cx="7553959" cy="544830"/>
            <a:chOff x="0" y="0"/>
            <a:chExt cx="7553959" cy="54483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7553959" cy="544830"/>
            </a:xfrm>
            <a:custGeom>
              <a:avLst/>
              <a:gdLst/>
              <a:ahLst/>
              <a:cxnLst/>
              <a:rect l="l" t="t" r="r" b="b"/>
              <a:pathLst>
                <a:path w="7553959" h="544830">
                  <a:moveTo>
                    <a:pt x="0" y="0"/>
                  </a:moveTo>
                  <a:lnTo>
                    <a:pt x="7553451" y="0"/>
                  </a:lnTo>
                  <a:lnTo>
                    <a:pt x="7553451" y="544562"/>
                  </a:lnTo>
                  <a:lnTo>
                    <a:pt x="0" y="544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3092" y="125757"/>
              <a:ext cx="305232" cy="30523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67478" y="156144"/>
            <a:ext cx="129794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150">
                <a:latin typeface="Verdana"/>
                <a:cs typeface="Verdana"/>
              </a:rPr>
              <a:t>GROUP</a:t>
            </a:r>
            <a:r>
              <a:rPr dirty="0" sz="1200" spc="9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NO.</a:t>
            </a:r>
            <a:r>
              <a:rPr dirty="0" sz="1200" spc="9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10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100" y="156144"/>
            <a:ext cx="306959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180">
                <a:latin typeface="Verdana"/>
                <a:cs typeface="Verdana"/>
              </a:rPr>
              <a:t>D</a:t>
            </a:r>
            <a:r>
              <a:rPr dirty="0" sz="1200" spc="150">
                <a:latin typeface="Verdana"/>
                <a:cs typeface="Verdana"/>
              </a:rPr>
              <a:t>A</a:t>
            </a:r>
            <a:r>
              <a:rPr dirty="0" sz="1200" spc="80">
                <a:latin typeface="Verdana"/>
                <a:cs typeface="Verdana"/>
              </a:rPr>
              <a:t>B</a:t>
            </a:r>
            <a:r>
              <a:rPr dirty="0" sz="1200" spc="-305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3</a:t>
            </a:r>
            <a:r>
              <a:rPr dirty="0" sz="1200" spc="145">
                <a:latin typeface="Verdana"/>
                <a:cs typeface="Verdana"/>
              </a:rPr>
              <a:t>0</a:t>
            </a:r>
            <a:r>
              <a:rPr dirty="0" sz="1200" spc="-90">
                <a:latin typeface="Verdana"/>
                <a:cs typeface="Verdana"/>
              </a:rPr>
              <a:t>3</a:t>
            </a:r>
            <a:r>
              <a:rPr dirty="0" sz="1200" spc="130">
                <a:latin typeface="Verdana"/>
                <a:cs typeface="Verdana"/>
              </a:rPr>
              <a:t> </a:t>
            </a:r>
            <a:r>
              <a:rPr dirty="0" sz="1200" spc="-165">
                <a:latin typeface="Verdana"/>
                <a:cs typeface="Verdana"/>
              </a:rPr>
              <a:t>–</a:t>
            </a:r>
            <a:r>
              <a:rPr dirty="0" sz="1200" spc="130">
                <a:latin typeface="Verdana"/>
                <a:cs typeface="Verdana"/>
              </a:rPr>
              <a:t> </a:t>
            </a:r>
            <a:r>
              <a:rPr dirty="0" sz="1200" spc="245">
                <a:latin typeface="Verdana"/>
                <a:cs typeface="Verdana"/>
              </a:rPr>
              <a:t>M</a:t>
            </a:r>
            <a:r>
              <a:rPr dirty="0" sz="1200" spc="150">
                <a:latin typeface="Verdana"/>
                <a:cs typeface="Verdana"/>
              </a:rPr>
              <a:t>A</a:t>
            </a:r>
            <a:r>
              <a:rPr dirty="0" sz="1200" spc="145">
                <a:latin typeface="Verdana"/>
                <a:cs typeface="Verdana"/>
              </a:rPr>
              <a:t>R</a:t>
            </a:r>
            <a:r>
              <a:rPr dirty="0" sz="1200" spc="135">
                <a:latin typeface="Verdana"/>
                <a:cs typeface="Verdana"/>
              </a:rPr>
              <a:t>K</a:t>
            </a:r>
            <a:r>
              <a:rPr dirty="0" sz="1200" spc="155">
                <a:latin typeface="Verdana"/>
                <a:cs typeface="Verdana"/>
              </a:rPr>
              <a:t>E</a:t>
            </a:r>
            <a:r>
              <a:rPr dirty="0" sz="1200" spc="60">
                <a:latin typeface="Verdana"/>
                <a:cs typeface="Verdana"/>
              </a:rPr>
              <a:t>T</a:t>
            </a:r>
            <a:r>
              <a:rPr dirty="0" sz="1200" spc="-30">
                <a:latin typeface="Verdana"/>
                <a:cs typeface="Verdana"/>
              </a:rPr>
              <a:t>I</a:t>
            </a:r>
            <a:r>
              <a:rPr dirty="0" sz="1200" spc="190">
                <a:latin typeface="Verdana"/>
                <a:cs typeface="Verdana"/>
              </a:rPr>
              <a:t>N</a:t>
            </a:r>
            <a:r>
              <a:rPr dirty="0" sz="1200" spc="-5">
                <a:latin typeface="Verdana"/>
                <a:cs typeface="Verdana"/>
              </a:rPr>
              <a:t>G</a:t>
            </a:r>
            <a:r>
              <a:rPr dirty="0" sz="1200" spc="130">
                <a:latin typeface="Verdana"/>
                <a:cs typeface="Verdana"/>
              </a:rPr>
              <a:t> </a:t>
            </a:r>
            <a:r>
              <a:rPr dirty="0" sz="1200" spc="150">
                <a:latin typeface="Verdana"/>
                <a:cs typeface="Verdana"/>
              </a:rPr>
              <a:t>A</a:t>
            </a:r>
            <a:r>
              <a:rPr dirty="0" sz="1200" spc="190">
                <a:latin typeface="Verdana"/>
                <a:cs typeface="Verdana"/>
              </a:rPr>
              <a:t>N</a:t>
            </a:r>
            <a:r>
              <a:rPr dirty="0" sz="1200" spc="150">
                <a:latin typeface="Verdana"/>
                <a:cs typeface="Verdana"/>
              </a:rPr>
              <a:t>A</a:t>
            </a:r>
            <a:r>
              <a:rPr dirty="0" sz="1200" spc="150">
                <a:latin typeface="Verdana"/>
                <a:cs typeface="Verdana"/>
              </a:rPr>
              <a:t>L</a:t>
            </a:r>
            <a:r>
              <a:rPr dirty="0" sz="1200" spc="135">
                <a:latin typeface="Verdana"/>
                <a:cs typeface="Verdana"/>
              </a:rPr>
              <a:t>Y</a:t>
            </a:r>
            <a:r>
              <a:rPr dirty="0" sz="1200" spc="60">
                <a:latin typeface="Verdana"/>
                <a:cs typeface="Verdana"/>
              </a:rPr>
              <a:t>T</a:t>
            </a:r>
            <a:r>
              <a:rPr dirty="0" sz="1200" spc="-30">
                <a:latin typeface="Verdana"/>
                <a:cs typeface="Verdana"/>
              </a:rPr>
              <a:t>I</a:t>
            </a:r>
            <a:r>
              <a:rPr dirty="0" sz="1200" spc="135">
                <a:latin typeface="Verdana"/>
                <a:cs typeface="Verdana"/>
              </a:rPr>
              <a:t>C</a:t>
            </a:r>
            <a:r>
              <a:rPr dirty="0" sz="1200" spc="-85">
                <a:latin typeface="Verdana"/>
                <a:cs typeface="Verdana"/>
              </a:rPr>
              <a:t>S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593084"/>
            <a:ext cx="1929236" cy="260250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18760" y="6779742"/>
            <a:ext cx="2037231" cy="283476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8933" y="3578969"/>
            <a:ext cx="5944235" cy="3053080"/>
          </a:xfrm>
          <a:prstGeom prst="rect">
            <a:avLst/>
          </a:prstGeom>
        </p:spPr>
        <p:txBody>
          <a:bodyPr wrap="square" lIns="0" tIns="325120" rIns="0" bIns="0" rtlCol="0" vert="horz">
            <a:spAutoFit/>
          </a:bodyPr>
          <a:lstStyle/>
          <a:p>
            <a:pPr algn="ctr" marL="31115">
              <a:lnSpc>
                <a:spcPct val="100000"/>
              </a:lnSpc>
              <a:spcBef>
                <a:spcPts val="2560"/>
              </a:spcBef>
            </a:pPr>
            <a:r>
              <a:rPr dirty="0" sz="4250" spc="-810" i="1">
                <a:solidFill>
                  <a:srgbClr val="C79D72"/>
                </a:solidFill>
                <a:latin typeface="Arial"/>
                <a:cs typeface="Arial"/>
              </a:rPr>
              <a:t>P</a:t>
            </a:r>
            <a:r>
              <a:rPr dirty="0" sz="4250" spc="-385" i="1">
                <a:solidFill>
                  <a:srgbClr val="C79D72"/>
                </a:solidFill>
                <a:latin typeface="Arial"/>
                <a:cs typeface="Arial"/>
              </a:rPr>
              <a:t>r</a:t>
            </a:r>
            <a:r>
              <a:rPr dirty="0" sz="4250" spc="-1540" i="1">
                <a:solidFill>
                  <a:srgbClr val="C79D72"/>
                </a:solidFill>
                <a:latin typeface="Arial"/>
                <a:cs typeface="Arial"/>
              </a:rPr>
              <a:t>o</a:t>
            </a:r>
            <a:r>
              <a:rPr dirty="0" sz="4250" spc="-195" i="1">
                <a:solidFill>
                  <a:srgbClr val="C79D72"/>
                </a:solidFill>
                <a:latin typeface="Arial"/>
                <a:cs typeface="Arial"/>
              </a:rPr>
              <a:t>j</a:t>
            </a:r>
            <a:r>
              <a:rPr dirty="0" sz="4250" spc="-1405" i="1">
                <a:solidFill>
                  <a:srgbClr val="C79D72"/>
                </a:solidFill>
                <a:latin typeface="Arial"/>
                <a:cs typeface="Arial"/>
              </a:rPr>
              <a:t>e</a:t>
            </a:r>
            <a:r>
              <a:rPr dirty="0" sz="4250" spc="-875" i="1">
                <a:solidFill>
                  <a:srgbClr val="C79D72"/>
                </a:solidFill>
                <a:latin typeface="Arial"/>
                <a:cs typeface="Arial"/>
              </a:rPr>
              <a:t>c</a:t>
            </a:r>
            <a:r>
              <a:rPr dirty="0" sz="4250" spc="-330" i="1">
                <a:solidFill>
                  <a:srgbClr val="C79D72"/>
                </a:solidFill>
                <a:latin typeface="Arial"/>
                <a:cs typeface="Arial"/>
              </a:rPr>
              <a:t>t</a:t>
            </a:r>
            <a:r>
              <a:rPr dirty="0" sz="4250" spc="430" i="1">
                <a:solidFill>
                  <a:srgbClr val="C79D72"/>
                </a:solidFill>
                <a:latin typeface="Arial"/>
                <a:cs typeface="Arial"/>
              </a:rPr>
              <a:t> </a:t>
            </a:r>
            <a:r>
              <a:rPr dirty="0" sz="4250" spc="-1445" i="1">
                <a:solidFill>
                  <a:srgbClr val="C79D72"/>
                </a:solidFill>
                <a:latin typeface="Arial"/>
                <a:cs typeface="Arial"/>
              </a:rPr>
              <a:t>4</a:t>
            </a:r>
            <a:endParaRPr sz="4250">
              <a:latin typeface="Arial"/>
              <a:cs typeface="Arial"/>
            </a:endParaRPr>
          </a:p>
          <a:p>
            <a:pPr algn="ctr" marL="12065" marR="5080">
              <a:lnSpc>
                <a:spcPts val="6409"/>
              </a:lnSpc>
              <a:spcBef>
                <a:spcPts val="3554"/>
              </a:spcBef>
            </a:pPr>
            <a:r>
              <a:rPr dirty="0" sz="5500" spc="-140">
                <a:latin typeface="Georgia"/>
                <a:cs typeface="Georgia"/>
              </a:rPr>
              <a:t>CUSTOMER </a:t>
            </a:r>
            <a:r>
              <a:rPr dirty="0" sz="5500" spc="-135">
                <a:latin typeface="Georgia"/>
                <a:cs typeface="Georgia"/>
              </a:rPr>
              <a:t> </a:t>
            </a:r>
            <a:r>
              <a:rPr dirty="0" sz="5500" spc="-320">
                <a:latin typeface="Georgia"/>
                <a:cs typeface="Georgia"/>
              </a:rPr>
              <a:t>L</a:t>
            </a:r>
            <a:r>
              <a:rPr dirty="0" sz="5500" spc="-690">
                <a:latin typeface="Georgia"/>
                <a:cs typeface="Georgia"/>
              </a:rPr>
              <a:t>I</a:t>
            </a:r>
            <a:r>
              <a:rPr dirty="0" sz="5500" spc="-204">
                <a:latin typeface="Georgia"/>
                <a:cs typeface="Georgia"/>
              </a:rPr>
              <a:t>F</a:t>
            </a:r>
            <a:r>
              <a:rPr dirty="0" sz="5500" spc="-340">
                <a:latin typeface="Georgia"/>
                <a:cs typeface="Georgia"/>
              </a:rPr>
              <a:t>E</a:t>
            </a:r>
            <a:r>
              <a:rPr dirty="0" sz="5500" spc="565">
                <a:latin typeface="Georgia"/>
                <a:cs typeface="Georgia"/>
              </a:rPr>
              <a:t>C</a:t>
            </a:r>
            <a:r>
              <a:rPr dirty="0" sz="5500" spc="-345">
                <a:latin typeface="Georgia"/>
                <a:cs typeface="Georgia"/>
              </a:rPr>
              <a:t>Y</a:t>
            </a:r>
            <a:r>
              <a:rPr dirty="0" sz="5500" spc="565">
                <a:latin typeface="Georgia"/>
                <a:cs typeface="Georgia"/>
              </a:rPr>
              <a:t>C</a:t>
            </a:r>
            <a:r>
              <a:rPr dirty="0" sz="5500" spc="-320">
                <a:latin typeface="Georgia"/>
                <a:cs typeface="Georgia"/>
              </a:rPr>
              <a:t>L</a:t>
            </a:r>
            <a:r>
              <a:rPr dirty="0" sz="5500" spc="-335">
                <a:latin typeface="Georgia"/>
                <a:cs typeface="Georgia"/>
              </a:rPr>
              <a:t>E</a:t>
            </a:r>
            <a:r>
              <a:rPr dirty="0" sz="5500" spc="-165">
                <a:latin typeface="Georgia"/>
                <a:cs typeface="Georgia"/>
              </a:rPr>
              <a:t> </a:t>
            </a:r>
            <a:r>
              <a:rPr dirty="0" sz="5500" spc="-150">
                <a:latin typeface="Georgia"/>
                <a:cs typeface="Georgia"/>
              </a:rPr>
              <a:t>V</a:t>
            </a:r>
            <a:r>
              <a:rPr dirty="0" sz="5500" spc="-150">
                <a:latin typeface="Georgia"/>
                <a:cs typeface="Georgia"/>
              </a:rPr>
              <a:t>A</a:t>
            </a:r>
            <a:r>
              <a:rPr dirty="0" sz="5500" spc="-320">
                <a:latin typeface="Georgia"/>
                <a:cs typeface="Georgia"/>
              </a:rPr>
              <a:t>L</a:t>
            </a:r>
            <a:r>
              <a:rPr dirty="0" sz="5500" spc="-409">
                <a:latin typeface="Georgia"/>
                <a:cs typeface="Georgia"/>
              </a:rPr>
              <a:t>U</a:t>
            </a:r>
            <a:r>
              <a:rPr dirty="0" sz="5500" spc="-335">
                <a:latin typeface="Georgia"/>
                <a:cs typeface="Georgia"/>
              </a:rPr>
              <a:t>E</a:t>
            </a:r>
            <a:endParaRPr sz="5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R="144145">
              <a:lnSpc>
                <a:spcPts val="5255"/>
              </a:lnSpc>
              <a:spcBef>
                <a:spcPts val="100"/>
              </a:spcBef>
            </a:pPr>
            <a:r>
              <a:rPr dirty="0" spc="-85"/>
              <a:t>THANK</a:t>
            </a:r>
            <a:r>
              <a:rPr dirty="0" spc="345"/>
              <a:t> </a:t>
            </a:r>
            <a:r>
              <a:rPr dirty="0" spc="65"/>
              <a:t>YOU</a:t>
            </a:r>
          </a:p>
          <a:p>
            <a:pPr algn="ctr">
              <a:lnSpc>
                <a:spcPts val="5255"/>
              </a:lnSpc>
            </a:pPr>
            <a:r>
              <a:rPr dirty="0" spc="85"/>
              <a:t>FOR</a:t>
            </a:r>
            <a:r>
              <a:rPr dirty="0" spc="300"/>
              <a:t> </a:t>
            </a:r>
            <a:r>
              <a:rPr dirty="0" spc="-60"/>
              <a:t>READING!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4710448"/>
            <a:ext cx="7556500" cy="5977255"/>
            <a:chOff x="0" y="4710448"/>
            <a:chExt cx="7556500" cy="5977255"/>
          </a:xfrm>
        </p:grpSpPr>
        <p:sp>
          <p:nvSpPr>
            <p:cNvPr id="4" name="object 4"/>
            <p:cNvSpPr/>
            <p:nvPr/>
          </p:nvSpPr>
          <p:spPr>
            <a:xfrm>
              <a:off x="0" y="7090526"/>
              <a:ext cx="7556500" cy="1026160"/>
            </a:xfrm>
            <a:custGeom>
              <a:avLst/>
              <a:gdLst/>
              <a:ahLst/>
              <a:cxnLst/>
              <a:rect l="l" t="t" r="r" b="b"/>
              <a:pathLst>
                <a:path w="7556500" h="1026159">
                  <a:moveTo>
                    <a:pt x="7555991" y="19201"/>
                  </a:moveTo>
                  <a:lnTo>
                    <a:pt x="0" y="1026130"/>
                  </a:lnTo>
                  <a:lnTo>
                    <a:pt x="0" y="1006929"/>
                  </a:lnTo>
                  <a:lnTo>
                    <a:pt x="7555991" y="0"/>
                  </a:lnTo>
                  <a:lnTo>
                    <a:pt x="7555991" y="19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907723"/>
              <a:ext cx="7556500" cy="1026160"/>
            </a:xfrm>
            <a:custGeom>
              <a:avLst/>
              <a:gdLst/>
              <a:ahLst/>
              <a:cxnLst/>
              <a:rect l="l" t="t" r="r" b="b"/>
              <a:pathLst>
                <a:path w="7556500" h="1026159">
                  <a:moveTo>
                    <a:pt x="7555991" y="19201"/>
                  </a:moveTo>
                  <a:lnTo>
                    <a:pt x="0" y="1026130"/>
                  </a:lnTo>
                  <a:lnTo>
                    <a:pt x="0" y="1006929"/>
                  </a:lnTo>
                  <a:lnTo>
                    <a:pt x="7555991" y="0"/>
                  </a:lnTo>
                  <a:lnTo>
                    <a:pt x="7555991" y="19201"/>
                  </a:lnTo>
                  <a:close/>
                </a:path>
              </a:pathLst>
            </a:custGeom>
            <a:solidFill>
              <a:srgbClr val="CCB4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37419"/>
              <a:ext cx="4777827" cy="29498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3579" y="7310106"/>
              <a:ext cx="3022411" cy="3377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710448"/>
              <a:ext cx="2060926" cy="37748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500" cy="10697210"/>
            <a:chOff x="0" y="0"/>
            <a:chExt cx="7556500" cy="10697210"/>
          </a:xfrm>
        </p:grpSpPr>
        <p:sp>
          <p:nvSpPr>
            <p:cNvPr id="3" name="object 3"/>
            <p:cNvSpPr/>
            <p:nvPr/>
          </p:nvSpPr>
          <p:spPr>
            <a:xfrm>
              <a:off x="0" y="10103427"/>
              <a:ext cx="7556500" cy="584200"/>
            </a:xfrm>
            <a:custGeom>
              <a:avLst/>
              <a:gdLst/>
              <a:ahLst/>
              <a:cxnLst/>
              <a:rect l="l" t="t" r="r" b="b"/>
              <a:pathLst>
                <a:path w="7556500" h="584200">
                  <a:moveTo>
                    <a:pt x="7555991" y="583880"/>
                  </a:moveTo>
                  <a:lnTo>
                    <a:pt x="0" y="583880"/>
                  </a:lnTo>
                  <a:lnTo>
                    <a:pt x="0" y="0"/>
                  </a:lnTo>
                  <a:lnTo>
                    <a:pt x="7555991" y="0"/>
                  </a:lnTo>
                  <a:lnTo>
                    <a:pt x="7555991" y="583880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3105" y="10267528"/>
              <a:ext cx="305232" cy="3052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9433" y="0"/>
              <a:ext cx="2396558" cy="101067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014309" cy="23586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99016" y="0"/>
              <a:ext cx="0" cy="10103485"/>
            </a:xfrm>
            <a:custGeom>
              <a:avLst/>
              <a:gdLst/>
              <a:ahLst/>
              <a:cxnLst/>
              <a:rect l="l" t="t" r="r" b="b"/>
              <a:pathLst>
                <a:path w="0" h="10103485">
                  <a:moveTo>
                    <a:pt x="0" y="10103414"/>
                  </a:moveTo>
                  <a:lnTo>
                    <a:pt x="0" y="0"/>
                  </a:lnTo>
                </a:path>
              </a:pathLst>
            </a:custGeom>
            <a:ln w="19033">
              <a:solidFill>
                <a:srgbClr val="CCB49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65847" y="0"/>
              <a:ext cx="0" cy="10119360"/>
            </a:xfrm>
            <a:custGeom>
              <a:avLst/>
              <a:gdLst/>
              <a:ahLst/>
              <a:cxnLst/>
              <a:rect l="l" t="t" r="r" b="b"/>
              <a:pathLst>
                <a:path w="0" h="10119360">
                  <a:moveTo>
                    <a:pt x="0" y="10119000"/>
                  </a:moveTo>
                  <a:lnTo>
                    <a:pt x="0" y="0"/>
                  </a:lnTo>
                </a:path>
              </a:pathLst>
            </a:custGeom>
            <a:ln w="19033">
              <a:solidFill>
                <a:srgbClr val="12121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55345" y="4568955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142371" y="284738"/>
                  </a:moveTo>
                  <a:lnTo>
                    <a:pt x="97369" y="277480"/>
                  </a:lnTo>
                  <a:lnTo>
                    <a:pt x="58287" y="257270"/>
                  </a:lnTo>
                  <a:lnTo>
                    <a:pt x="27469" y="226451"/>
                  </a:lnTo>
                  <a:lnTo>
                    <a:pt x="7258" y="187369"/>
                  </a:lnTo>
                  <a:lnTo>
                    <a:pt x="0" y="142369"/>
                  </a:lnTo>
                  <a:lnTo>
                    <a:pt x="7258" y="97369"/>
                  </a:lnTo>
                  <a:lnTo>
                    <a:pt x="27469" y="58287"/>
                  </a:lnTo>
                  <a:lnTo>
                    <a:pt x="58287" y="27469"/>
                  </a:lnTo>
                  <a:lnTo>
                    <a:pt x="97369" y="7258"/>
                  </a:lnTo>
                  <a:lnTo>
                    <a:pt x="142369" y="0"/>
                  </a:lnTo>
                  <a:lnTo>
                    <a:pt x="187369" y="7258"/>
                  </a:lnTo>
                  <a:lnTo>
                    <a:pt x="226451" y="27469"/>
                  </a:lnTo>
                  <a:lnTo>
                    <a:pt x="257270" y="58287"/>
                  </a:lnTo>
                  <a:lnTo>
                    <a:pt x="277481" y="97369"/>
                  </a:lnTo>
                  <a:lnTo>
                    <a:pt x="284739" y="142369"/>
                  </a:lnTo>
                  <a:lnTo>
                    <a:pt x="277481" y="187369"/>
                  </a:lnTo>
                  <a:lnTo>
                    <a:pt x="257270" y="226451"/>
                  </a:lnTo>
                  <a:lnTo>
                    <a:pt x="226451" y="257270"/>
                  </a:lnTo>
                  <a:lnTo>
                    <a:pt x="187369" y="277480"/>
                  </a:lnTo>
                  <a:lnTo>
                    <a:pt x="142371" y="284738"/>
                  </a:lnTo>
                  <a:close/>
                </a:path>
              </a:pathLst>
            </a:custGeom>
            <a:solidFill>
              <a:srgbClr val="CCB49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79652" y="5350296"/>
            <a:ext cx="17164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65">
                <a:latin typeface="Verdana"/>
                <a:cs typeface="Verdana"/>
              </a:rPr>
              <a:t>D</a:t>
            </a:r>
            <a:r>
              <a:rPr dirty="0" sz="1300" spc="55">
                <a:latin typeface="Verdana"/>
                <a:cs typeface="Verdana"/>
              </a:rPr>
              <a:t>A</a:t>
            </a:r>
            <a:r>
              <a:rPr dirty="0" sz="1300" spc="-45">
                <a:latin typeface="Verdana"/>
                <a:cs typeface="Verdana"/>
              </a:rPr>
              <a:t>T</a:t>
            </a:r>
            <a:r>
              <a:rPr dirty="0" sz="1300" spc="60">
                <a:latin typeface="Verdana"/>
                <a:cs typeface="Verdana"/>
              </a:rPr>
              <a:t>A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55">
                <a:latin typeface="Verdana"/>
                <a:cs typeface="Verdana"/>
              </a:rPr>
              <a:t>A</a:t>
            </a:r>
            <a:r>
              <a:rPr dirty="0" sz="1300" spc="75">
                <a:latin typeface="Verdana"/>
                <a:cs typeface="Verdana"/>
              </a:rPr>
              <a:t>N</a:t>
            </a:r>
            <a:r>
              <a:rPr dirty="0" sz="1300" spc="70">
                <a:latin typeface="Verdana"/>
                <a:cs typeface="Verdana"/>
              </a:rPr>
              <a:t>D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135">
                <a:latin typeface="Verdana"/>
                <a:cs typeface="Verdana"/>
              </a:rPr>
              <a:t>M</a:t>
            </a:r>
            <a:r>
              <a:rPr dirty="0" sz="1300" spc="-145">
                <a:latin typeface="Verdana"/>
                <a:cs typeface="Verdana"/>
              </a:rPr>
              <a:t>I</a:t>
            </a:r>
            <a:r>
              <a:rPr dirty="0" sz="1300" spc="-90">
                <a:latin typeface="Verdana"/>
                <a:cs typeface="Verdana"/>
              </a:rPr>
              <a:t>SS</a:t>
            </a:r>
            <a:r>
              <a:rPr dirty="0" sz="1300" spc="-145">
                <a:latin typeface="Verdana"/>
                <a:cs typeface="Verdana"/>
              </a:rPr>
              <a:t>I</a:t>
            </a:r>
            <a:r>
              <a:rPr dirty="0" sz="1300" spc="60">
                <a:latin typeface="Verdana"/>
                <a:cs typeface="Verdana"/>
              </a:rPr>
              <a:t>O</a:t>
            </a:r>
            <a:r>
              <a:rPr dirty="0" sz="1300" spc="80">
                <a:latin typeface="Verdana"/>
                <a:cs typeface="Verdana"/>
              </a:rPr>
              <a:t>N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9652" y="6130669"/>
            <a:ext cx="270446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40">
                <a:latin typeface="Verdana"/>
                <a:cs typeface="Verdana"/>
              </a:rPr>
              <a:t>E</a:t>
            </a:r>
            <a:r>
              <a:rPr dirty="0" sz="1300" spc="-25">
                <a:latin typeface="Verdana"/>
                <a:cs typeface="Verdana"/>
              </a:rPr>
              <a:t>X</a:t>
            </a:r>
            <a:r>
              <a:rPr dirty="0" sz="1300" spc="145">
                <a:latin typeface="Verdana"/>
                <a:cs typeface="Verdana"/>
              </a:rPr>
              <a:t>P</a:t>
            </a:r>
            <a:r>
              <a:rPr dirty="0" sz="1300" spc="50">
                <a:latin typeface="Verdana"/>
                <a:cs typeface="Verdana"/>
              </a:rPr>
              <a:t>LO</a:t>
            </a:r>
            <a:r>
              <a:rPr dirty="0" sz="1300" spc="35">
                <a:latin typeface="Verdana"/>
                <a:cs typeface="Verdana"/>
              </a:rPr>
              <a:t>R</a:t>
            </a:r>
            <a:r>
              <a:rPr dirty="0" sz="1300" spc="55">
                <a:latin typeface="Verdana"/>
                <a:cs typeface="Verdana"/>
              </a:rPr>
              <a:t>A</a:t>
            </a:r>
            <a:r>
              <a:rPr dirty="0" sz="1300" spc="-45">
                <a:latin typeface="Verdana"/>
                <a:cs typeface="Verdana"/>
              </a:rPr>
              <a:t>T</a:t>
            </a:r>
            <a:r>
              <a:rPr dirty="0" sz="1300" spc="60">
                <a:latin typeface="Verdana"/>
                <a:cs typeface="Verdana"/>
              </a:rPr>
              <a:t>O</a:t>
            </a:r>
            <a:r>
              <a:rPr dirty="0" sz="1300" spc="35">
                <a:latin typeface="Verdana"/>
                <a:cs typeface="Verdana"/>
              </a:rPr>
              <a:t>R</a:t>
            </a:r>
            <a:r>
              <a:rPr dirty="0" sz="1300" spc="40">
                <a:latin typeface="Verdana"/>
                <a:cs typeface="Verdana"/>
              </a:rPr>
              <a:t>Y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65">
                <a:latin typeface="Verdana"/>
                <a:cs typeface="Verdana"/>
              </a:rPr>
              <a:t>D</a:t>
            </a:r>
            <a:r>
              <a:rPr dirty="0" sz="1300" spc="55">
                <a:latin typeface="Verdana"/>
                <a:cs typeface="Verdana"/>
              </a:rPr>
              <a:t>A</a:t>
            </a:r>
            <a:r>
              <a:rPr dirty="0" sz="1300" spc="-45">
                <a:latin typeface="Verdana"/>
                <a:cs typeface="Verdana"/>
              </a:rPr>
              <a:t>T</a:t>
            </a:r>
            <a:r>
              <a:rPr dirty="0" sz="1300" spc="60">
                <a:latin typeface="Verdana"/>
                <a:cs typeface="Verdana"/>
              </a:rPr>
              <a:t>A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55">
                <a:latin typeface="Verdana"/>
                <a:cs typeface="Verdana"/>
              </a:rPr>
              <a:t>A</a:t>
            </a:r>
            <a:r>
              <a:rPr dirty="0" sz="1300" spc="75">
                <a:latin typeface="Verdana"/>
                <a:cs typeface="Verdana"/>
              </a:rPr>
              <a:t>N</a:t>
            </a:r>
            <a:r>
              <a:rPr dirty="0" sz="1300" spc="55">
                <a:latin typeface="Verdana"/>
                <a:cs typeface="Verdana"/>
              </a:rPr>
              <a:t>A</a:t>
            </a:r>
            <a:r>
              <a:rPr dirty="0" sz="1300" spc="40">
                <a:latin typeface="Verdana"/>
                <a:cs typeface="Verdana"/>
              </a:rPr>
              <a:t>L</a:t>
            </a:r>
            <a:r>
              <a:rPr dirty="0" sz="1300" spc="35">
                <a:latin typeface="Verdana"/>
                <a:cs typeface="Verdana"/>
              </a:rPr>
              <a:t>Y</a:t>
            </a:r>
            <a:r>
              <a:rPr dirty="0" sz="1300" spc="-90">
                <a:latin typeface="Verdana"/>
                <a:cs typeface="Verdana"/>
              </a:rPr>
              <a:t>S</a:t>
            </a:r>
            <a:r>
              <a:rPr dirty="0" sz="1300" spc="-145">
                <a:latin typeface="Verdana"/>
                <a:cs typeface="Verdana"/>
              </a:rPr>
              <a:t>I</a:t>
            </a:r>
            <a:r>
              <a:rPr dirty="0" sz="1300" spc="-85">
                <a:latin typeface="Verdana"/>
                <a:cs typeface="Verdana"/>
              </a:rPr>
              <a:t>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9652" y="6911043"/>
            <a:ext cx="344424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25">
                <a:latin typeface="Verdana"/>
                <a:cs typeface="Verdana"/>
              </a:rPr>
              <a:t>C</a:t>
            </a:r>
            <a:r>
              <a:rPr dirty="0" sz="1300" spc="70">
                <a:latin typeface="Verdana"/>
                <a:cs typeface="Verdana"/>
              </a:rPr>
              <a:t>U</a:t>
            </a:r>
            <a:r>
              <a:rPr dirty="0" sz="1300" spc="-90">
                <a:latin typeface="Verdana"/>
                <a:cs typeface="Verdana"/>
              </a:rPr>
              <a:t>S</a:t>
            </a:r>
            <a:r>
              <a:rPr dirty="0" sz="1300" spc="-45">
                <a:latin typeface="Verdana"/>
                <a:cs typeface="Verdana"/>
              </a:rPr>
              <a:t>T</a:t>
            </a:r>
            <a:r>
              <a:rPr dirty="0" sz="1300" spc="60">
                <a:latin typeface="Verdana"/>
                <a:cs typeface="Verdana"/>
              </a:rPr>
              <a:t>O</a:t>
            </a:r>
            <a:r>
              <a:rPr dirty="0" sz="1300" spc="135">
                <a:latin typeface="Verdana"/>
                <a:cs typeface="Verdana"/>
              </a:rPr>
              <a:t>M</a:t>
            </a:r>
            <a:r>
              <a:rPr dirty="0" sz="1300" spc="40">
                <a:latin typeface="Verdana"/>
                <a:cs typeface="Verdana"/>
              </a:rPr>
              <a:t>E</a:t>
            </a:r>
            <a:r>
              <a:rPr dirty="0" sz="1300" spc="40">
                <a:latin typeface="Verdana"/>
                <a:cs typeface="Verdana"/>
              </a:rPr>
              <a:t>R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40">
                <a:latin typeface="Verdana"/>
                <a:cs typeface="Verdana"/>
              </a:rPr>
              <a:t>L</a:t>
            </a:r>
            <a:r>
              <a:rPr dirty="0" sz="1300" spc="-145">
                <a:latin typeface="Verdana"/>
                <a:cs typeface="Verdana"/>
              </a:rPr>
              <a:t>I</a:t>
            </a:r>
            <a:r>
              <a:rPr dirty="0" sz="1300" spc="70">
                <a:latin typeface="Verdana"/>
                <a:cs typeface="Verdana"/>
              </a:rPr>
              <a:t>F</a:t>
            </a:r>
            <a:r>
              <a:rPr dirty="0" sz="1300" spc="40">
                <a:latin typeface="Verdana"/>
                <a:cs typeface="Verdana"/>
              </a:rPr>
              <a:t>E</a:t>
            </a:r>
            <a:r>
              <a:rPr dirty="0" sz="1300" spc="-45">
                <a:latin typeface="Verdana"/>
                <a:cs typeface="Verdana"/>
              </a:rPr>
              <a:t>T</a:t>
            </a:r>
            <a:r>
              <a:rPr dirty="0" sz="1300" spc="-145">
                <a:latin typeface="Verdana"/>
                <a:cs typeface="Verdana"/>
              </a:rPr>
              <a:t>I</a:t>
            </a:r>
            <a:r>
              <a:rPr dirty="0" sz="1300" spc="135">
                <a:latin typeface="Verdana"/>
                <a:cs typeface="Verdana"/>
              </a:rPr>
              <a:t>M</a:t>
            </a:r>
            <a:r>
              <a:rPr dirty="0" sz="1300" spc="45">
                <a:latin typeface="Verdana"/>
                <a:cs typeface="Verdana"/>
              </a:rPr>
              <a:t>E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30">
                <a:latin typeface="Verdana"/>
                <a:cs typeface="Verdana"/>
              </a:rPr>
              <a:t>V</a:t>
            </a:r>
            <a:r>
              <a:rPr dirty="0" sz="1300" spc="55">
                <a:latin typeface="Verdana"/>
                <a:cs typeface="Verdana"/>
              </a:rPr>
              <a:t>A</a:t>
            </a:r>
            <a:r>
              <a:rPr dirty="0" sz="1300" spc="40">
                <a:latin typeface="Verdana"/>
                <a:cs typeface="Verdana"/>
              </a:rPr>
              <a:t>L</a:t>
            </a:r>
            <a:r>
              <a:rPr dirty="0" sz="1300" spc="70">
                <a:latin typeface="Verdana"/>
                <a:cs typeface="Verdana"/>
              </a:rPr>
              <a:t>U</a:t>
            </a:r>
            <a:r>
              <a:rPr dirty="0" sz="1300" spc="45">
                <a:latin typeface="Verdana"/>
                <a:cs typeface="Verdana"/>
              </a:rPr>
              <a:t>E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135">
                <a:latin typeface="Verdana"/>
                <a:cs typeface="Verdana"/>
              </a:rPr>
              <a:t>M</a:t>
            </a:r>
            <a:r>
              <a:rPr dirty="0" sz="1300" spc="60">
                <a:latin typeface="Verdana"/>
                <a:cs typeface="Verdana"/>
              </a:rPr>
              <a:t>O</a:t>
            </a:r>
            <a:r>
              <a:rPr dirty="0" sz="1300" spc="65">
                <a:latin typeface="Verdana"/>
                <a:cs typeface="Verdana"/>
              </a:rPr>
              <a:t>D</a:t>
            </a:r>
            <a:r>
              <a:rPr dirty="0" sz="1300" spc="40">
                <a:latin typeface="Verdana"/>
                <a:cs typeface="Verdana"/>
              </a:rPr>
              <a:t>E</a:t>
            </a:r>
            <a:r>
              <a:rPr dirty="0" sz="1300" spc="40">
                <a:latin typeface="Verdana"/>
                <a:cs typeface="Verdana"/>
              </a:rPr>
              <a:t>L</a:t>
            </a:r>
            <a:r>
              <a:rPr dirty="0" sz="1300" spc="-145">
                <a:latin typeface="Verdana"/>
                <a:cs typeface="Verdana"/>
              </a:rPr>
              <a:t>I</a:t>
            </a:r>
            <a:r>
              <a:rPr dirty="0" sz="1300" spc="75">
                <a:latin typeface="Verdana"/>
                <a:cs typeface="Verdana"/>
              </a:rPr>
              <a:t>N</a:t>
            </a:r>
            <a:r>
              <a:rPr dirty="0" sz="1300" spc="-10">
                <a:latin typeface="Verdana"/>
                <a:cs typeface="Verdana"/>
              </a:rPr>
              <a:t>G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9652" y="4569922"/>
            <a:ext cx="269176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45">
                <a:latin typeface="Verdana"/>
                <a:cs typeface="Verdana"/>
              </a:rPr>
              <a:t>I</a:t>
            </a:r>
            <a:r>
              <a:rPr dirty="0" sz="1300" spc="75">
                <a:latin typeface="Verdana"/>
                <a:cs typeface="Verdana"/>
              </a:rPr>
              <a:t>N</a:t>
            </a:r>
            <a:r>
              <a:rPr dirty="0" sz="1300" spc="-45">
                <a:latin typeface="Verdana"/>
                <a:cs typeface="Verdana"/>
              </a:rPr>
              <a:t>T</a:t>
            </a:r>
            <a:r>
              <a:rPr dirty="0" sz="1300" spc="35">
                <a:latin typeface="Verdana"/>
                <a:cs typeface="Verdana"/>
              </a:rPr>
              <a:t>R</a:t>
            </a:r>
            <a:r>
              <a:rPr dirty="0" sz="1300" spc="60">
                <a:latin typeface="Verdana"/>
                <a:cs typeface="Verdana"/>
              </a:rPr>
              <a:t>O</a:t>
            </a:r>
            <a:r>
              <a:rPr dirty="0" sz="1300" spc="65">
                <a:latin typeface="Verdana"/>
                <a:cs typeface="Verdana"/>
              </a:rPr>
              <a:t>D</a:t>
            </a:r>
            <a:r>
              <a:rPr dirty="0" sz="1300" spc="70">
                <a:latin typeface="Verdana"/>
                <a:cs typeface="Verdana"/>
              </a:rPr>
              <a:t>U</a:t>
            </a:r>
            <a:r>
              <a:rPr dirty="0" sz="1300" spc="25">
                <a:latin typeface="Verdana"/>
                <a:cs typeface="Verdana"/>
              </a:rPr>
              <a:t>C</a:t>
            </a:r>
            <a:r>
              <a:rPr dirty="0" sz="1300" spc="-45">
                <a:latin typeface="Verdana"/>
                <a:cs typeface="Verdana"/>
              </a:rPr>
              <a:t>T</a:t>
            </a:r>
            <a:r>
              <a:rPr dirty="0" sz="1300" spc="-145">
                <a:latin typeface="Verdana"/>
                <a:cs typeface="Verdana"/>
              </a:rPr>
              <a:t>I</a:t>
            </a:r>
            <a:r>
              <a:rPr dirty="0" sz="1300" spc="60">
                <a:latin typeface="Verdana"/>
                <a:cs typeface="Verdana"/>
              </a:rPr>
              <a:t>O</a:t>
            </a:r>
            <a:r>
              <a:rPr dirty="0" sz="1300" spc="80">
                <a:latin typeface="Verdana"/>
                <a:cs typeface="Verdana"/>
              </a:rPr>
              <a:t>N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55">
                <a:latin typeface="Verdana"/>
                <a:cs typeface="Verdana"/>
              </a:rPr>
              <a:t>A</a:t>
            </a:r>
            <a:r>
              <a:rPr dirty="0" sz="1300" spc="75">
                <a:latin typeface="Verdana"/>
                <a:cs typeface="Verdana"/>
              </a:rPr>
              <a:t>N</a:t>
            </a:r>
            <a:r>
              <a:rPr dirty="0" sz="1300" spc="70">
                <a:latin typeface="Verdana"/>
                <a:cs typeface="Verdana"/>
              </a:rPr>
              <a:t>D</a:t>
            </a:r>
            <a:r>
              <a:rPr dirty="0" sz="1300" spc="-110">
                <a:latin typeface="Verdana"/>
                <a:cs typeface="Verdana"/>
              </a:rPr>
              <a:t> </a:t>
            </a:r>
            <a:r>
              <a:rPr dirty="0" sz="1300" spc="145">
                <a:latin typeface="Verdana"/>
                <a:cs typeface="Verdana"/>
              </a:rPr>
              <a:t>P</a:t>
            </a:r>
            <a:r>
              <a:rPr dirty="0" sz="1300" spc="70">
                <a:latin typeface="Verdana"/>
                <a:cs typeface="Verdana"/>
              </a:rPr>
              <a:t>U</a:t>
            </a:r>
            <a:r>
              <a:rPr dirty="0" sz="1300" spc="35">
                <a:latin typeface="Verdana"/>
                <a:cs typeface="Verdana"/>
              </a:rPr>
              <a:t>R</a:t>
            </a:r>
            <a:r>
              <a:rPr dirty="0" sz="1300" spc="145">
                <a:latin typeface="Verdana"/>
                <a:cs typeface="Verdana"/>
              </a:rPr>
              <a:t>P</a:t>
            </a:r>
            <a:r>
              <a:rPr dirty="0" sz="1300" spc="60">
                <a:latin typeface="Verdana"/>
                <a:cs typeface="Verdana"/>
              </a:rPr>
              <a:t>O</a:t>
            </a:r>
            <a:r>
              <a:rPr dirty="0" sz="1300" spc="-90">
                <a:latin typeface="Verdana"/>
                <a:cs typeface="Verdana"/>
              </a:rPr>
              <a:t>S</a:t>
            </a:r>
            <a:r>
              <a:rPr dirty="0" sz="1300" spc="45">
                <a:latin typeface="Verdana"/>
                <a:cs typeface="Verdana"/>
              </a:rPr>
              <a:t>E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5807" y="2835789"/>
            <a:ext cx="2942590" cy="1360805"/>
          </a:xfrm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ts val="5170"/>
              </a:lnSpc>
              <a:spcBef>
                <a:spcPts val="375"/>
              </a:spcBef>
            </a:pPr>
            <a:r>
              <a:rPr dirty="0" spc="-265"/>
              <a:t>T</a:t>
            </a:r>
            <a:r>
              <a:rPr dirty="0" spc="-140"/>
              <a:t>A</a:t>
            </a:r>
            <a:r>
              <a:rPr dirty="0" spc="-190"/>
              <a:t>B</a:t>
            </a:r>
            <a:r>
              <a:rPr dirty="0" spc="-275"/>
              <a:t>L</a:t>
            </a:r>
            <a:r>
              <a:rPr dirty="0" spc="-285"/>
              <a:t>E</a:t>
            </a:r>
            <a:r>
              <a:rPr dirty="0" spc="-140"/>
              <a:t> </a:t>
            </a:r>
            <a:r>
              <a:rPr dirty="0" spc="300"/>
              <a:t>O</a:t>
            </a:r>
            <a:r>
              <a:rPr dirty="0" spc="-110"/>
              <a:t>F  </a:t>
            </a:r>
            <a:r>
              <a:rPr dirty="0" spc="434"/>
              <a:t>C</a:t>
            </a:r>
            <a:r>
              <a:rPr dirty="0" spc="300"/>
              <a:t>O</a:t>
            </a:r>
            <a:r>
              <a:rPr dirty="0" spc="-430"/>
              <a:t>N</a:t>
            </a:r>
            <a:r>
              <a:rPr dirty="0" spc="-265"/>
              <a:t>T</a:t>
            </a:r>
            <a:r>
              <a:rPr dirty="0" spc="-290"/>
              <a:t>E</a:t>
            </a:r>
            <a:r>
              <a:rPr dirty="0" spc="-430"/>
              <a:t>N</a:t>
            </a:r>
            <a:r>
              <a:rPr dirty="0" spc="-265"/>
              <a:t>T</a:t>
            </a:r>
            <a:r>
              <a:rPr dirty="0" spc="-45"/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31966" y="4578143"/>
            <a:ext cx="13144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380">
                <a:solidFill>
                  <a:srgbClr val="F5F2EC"/>
                </a:solidFill>
                <a:latin typeface="Verdana"/>
                <a:cs typeface="Verdana"/>
              </a:rPr>
              <a:t>1</a:t>
            </a:r>
            <a:r>
              <a:rPr dirty="0" sz="1400" spc="-195">
                <a:solidFill>
                  <a:srgbClr val="F5F2EC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5345" y="5415183"/>
            <a:ext cx="285115" cy="285115"/>
          </a:xfrm>
          <a:custGeom>
            <a:avLst/>
            <a:gdLst/>
            <a:ahLst/>
            <a:cxnLst/>
            <a:rect l="l" t="t" r="r" b="b"/>
            <a:pathLst>
              <a:path w="285115" h="285114">
                <a:moveTo>
                  <a:pt x="142370" y="284738"/>
                </a:moveTo>
                <a:lnTo>
                  <a:pt x="97369" y="277480"/>
                </a:lnTo>
                <a:lnTo>
                  <a:pt x="58287" y="257269"/>
                </a:lnTo>
                <a:lnTo>
                  <a:pt x="27469" y="226451"/>
                </a:lnTo>
                <a:lnTo>
                  <a:pt x="7258" y="187369"/>
                </a:lnTo>
                <a:lnTo>
                  <a:pt x="0" y="142369"/>
                </a:lnTo>
                <a:lnTo>
                  <a:pt x="7258" y="97369"/>
                </a:lnTo>
                <a:lnTo>
                  <a:pt x="27469" y="58287"/>
                </a:lnTo>
                <a:lnTo>
                  <a:pt x="58287" y="27468"/>
                </a:lnTo>
                <a:lnTo>
                  <a:pt x="97369" y="7258"/>
                </a:lnTo>
                <a:lnTo>
                  <a:pt x="142369" y="0"/>
                </a:lnTo>
                <a:lnTo>
                  <a:pt x="187369" y="7258"/>
                </a:lnTo>
                <a:lnTo>
                  <a:pt x="226451" y="27468"/>
                </a:lnTo>
                <a:lnTo>
                  <a:pt x="257270" y="58287"/>
                </a:lnTo>
                <a:lnTo>
                  <a:pt x="277481" y="97369"/>
                </a:lnTo>
                <a:lnTo>
                  <a:pt x="284739" y="142369"/>
                </a:lnTo>
                <a:lnTo>
                  <a:pt x="277481" y="187369"/>
                </a:lnTo>
                <a:lnTo>
                  <a:pt x="257270" y="226451"/>
                </a:lnTo>
                <a:lnTo>
                  <a:pt x="226451" y="257269"/>
                </a:lnTo>
                <a:lnTo>
                  <a:pt x="187369" y="277480"/>
                </a:lnTo>
                <a:lnTo>
                  <a:pt x="142370" y="284738"/>
                </a:lnTo>
                <a:close/>
              </a:path>
            </a:pathLst>
          </a:custGeom>
          <a:solidFill>
            <a:srgbClr val="CCB4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13862" y="5424369"/>
            <a:ext cx="1676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95">
                <a:solidFill>
                  <a:srgbClr val="F5F2EC"/>
                </a:solidFill>
                <a:latin typeface="Verdana"/>
                <a:cs typeface="Verdana"/>
              </a:rPr>
              <a:t>2</a:t>
            </a:r>
            <a:r>
              <a:rPr dirty="0" sz="1400" spc="-195">
                <a:solidFill>
                  <a:srgbClr val="F5F2EC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5345" y="6167025"/>
            <a:ext cx="285115" cy="285115"/>
          </a:xfrm>
          <a:custGeom>
            <a:avLst/>
            <a:gdLst/>
            <a:ahLst/>
            <a:cxnLst/>
            <a:rect l="l" t="t" r="r" b="b"/>
            <a:pathLst>
              <a:path w="285115" h="285114">
                <a:moveTo>
                  <a:pt x="142371" y="284738"/>
                </a:moveTo>
                <a:lnTo>
                  <a:pt x="97369" y="277481"/>
                </a:lnTo>
                <a:lnTo>
                  <a:pt x="58287" y="257270"/>
                </a:lnTo>
                <a:lnTo>
                  <a:pt x="27469" y="226451"/>
                </a:lnTo>
                <a:lnTo>
                  <a:pt x="7258" y="187369"/>
                </a:lnTo>
                <a:lnTo>
                  <a:pt x="0" y="142370"/>
                </a:lnTo>
                <a:lnTo>
                  <a:pt x="7258" y="97369"/>
                </a:lnTo>
                <a:lnTo>
                  <a:pt x="27469" y="58288"/>
                </a:lnTo>
                <a:lnTo>
                  <a:pt x="58287" y="27469"/>
                </a:lnTo>
                <a:lnTo>
                  <a:pt x="97369" y="7258"/>
                </a:lnTo>
                <a:lnTo>
                  <a:pt x="142369" y="0"/>
                </a:lnTo>
                <a:lnTo>
                  <a:pt x="187369" y="7258"/>
                </a:lnTo>
                <a:lnTo>
                  <a:pt x="226451" y="27469"/>
                </a:lnTo>
                <a:lnTo>
                  <a:pt x="257270" y="58288"/>
                </a:lnTo>
                <a:lnTo>
                  <a:pt x="277481" y="97369"/>
                </a:lnTo>
                <a:lnTo>
                  <a:pt x="284738" y="142370"/>
                </a:lnTo>
                <a:lnTo>
                  <a:pt x="142371" y="284738"/>
                </a:lnTo>
                <a:close/>
              </a:path>
              <a:path w="285115" h="285114">
                <a:moveTo>
                  <a:pt x="284739" y="284738"/>
                </a:moveTo>
                <a:lnTo>
                  <a:pt x="142374" y="284738"/>
                </a:lnTo>
                <a:lnTo>
                  <a:pt x="187369" y="277481"/>
                </a:lnTo>
                <a:lnTo>
                  <a:pt x="226451" y="257270"/>
                </a:lnTo>
                <a:lnTo>
                  <a:pt x="257270" y="226451"/>
                </a:lnTo>
                <a:lnTo>
                  <a:pt x="277481" y="187369"/>
                </a:lnTo>
                <a:lnTo>
                  <a:pt x="284739" y="142369"/>
                </a:lnTo>
                <a:lnTo>
                  <a:pt x="284739" y="284738"/>
                </a:lnTo>
                <a:close/>
              </a:path>
            </a:pathLst>
          </a:custGeom>
          <a:solidFill>
            <a:srgbClr val="CCB4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22672" y="6176213"/>
            <a:ext cx="1676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0">
                <a:solidFill>
                  <a:srgbClr val="F5F2EC"/>
                </a:solidFill>
                <a:latin typeface="Verdana"/>
                <a:cs typeface="Verdana"/>
              </a:rPr>
              <a:t>3</a:t>
            </a:r>
            <a:r>
              <a:rPr dirty="0" sz="1400" spc="-195">
                <a:solidFill>
                  <a:srgbClr val="F5F2EC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5332" y="6919747"/>
            <a:ext cx="285115" cy="1036319"/>
          </a:xfrm>
          <a:custGeom>
            <a:avLst/>
            <a:gdLst/>
            <a:ahLst/>
            <a:cxnLst/>
            <a:rect l="l" t="t" r="r" b="b"/>
            <a:pathLst>
              <a:path w="285115" h="1036320">
                <a:moveTo>
                  <a:pt x="284746" y="893419"/>
                </a:moveTo>
                <a:lnTo>
                  <a:pt x="277482" y="848423"/>
                </a:lnTo>
                <a:lnTo>
                  <a:pt x="257276" y="809345"/>
                </a:lnTo>
                <a:lnTo>
                  <a:pt x="226453" y="778522"/>
                </a:lnTo>
                <a:lnTo>
                  <a:pt x="187375" y="758317"/>
                </a:lnTo>
                <a:lnTo>
                  <a:pt x="142379" y="751052"/>
                </a:lnTo>
                <a:lnTo>
                  <a:pt x="97370" y="758317"/>
                </a:lnTo>
                <a:lnTo>
                  <a:pt x="58293" y="778522"/>
                </a:lnTo>
                <a:lnTo>
                  <a:pt x="27470" y="809345"/>
                </a:lnTo>
                <a:lnTo>
                  <a:pt x="7264" y="848423"/>
                </a:lnTo>
                <a:lnTo>
                  <a:pt x="0" y="893419"/>
                </a:lnTo>
                <a:lnTo>
                  <a:pt x="7264" y="938428"/>
                </a:lnTo>
                <a:lnTo>
                  <a:pt x="27470" y="977506"/>
                </a:lnTo>
                <a:lnTo>
                  <a:pt x="58293" y="1008329"/>
                </a:lnTo>
                <a:lnTo>
                  <a:pt x="97370" y="1028534"/>
                </a:lnTo>
                <a:lnTo>
                  <a:pt x="142379" y="1035786"/>
                </a:lnTo>
                <a:lnTo>
                  <a:pt x="284746" y="893419"/>
                </a:lnTo>
                <a:close/>
              </a:path>
              <a:path w="285115" h="1036320">
                <a:moveTo>
                  <a:pt x="284746" y="893419"/>
                </a:moveTo>
                <a:lnTo>
                  <a:pt x="277482" y="938428"/>
                </a:lnTo>
                <a:lnTo>
                  <a:pt x="257276" y="977506"/>
                </a:lnTo>
                <a:lnTo>
                  <a:pt x="226453" y="1008329"/>
                </a:lnTo>
                <a:lnTo>
                  <a:pt x="187375" y="1028534"/>
                </a:lnTo>
                <a:lnTo>
                  <a:pt x="142379" y="1035786"/>
                </a:lnTo>
                <a:lnTo>
                  <a:pt x="284746" y="1035786"/>
                </a:lnTo>
                <a:lnTo>
                  <a:pt x="284746" y="893419"/>
                </a:lnTo>
                <a:close/>
              </a:path>
              <a:path w="285115" h="1036320">
                <a:moveTo>
                  <a:pt x="284746" y="142367"/>
                </a:moveTo>
                <a:lnTo>
                  <a:pt x="277482" y="97358"/>
                </a:lnTo>
                <a:lnTo>
                  <a:pt x="257276" y="58280"/>
                </a:lnTo>
                <a:lnTo>
                  <a:pt x="226453" y="27457"/>
                </a:lnTo>
                <a:lnTo>
                  <a:pt x="187375" y="7251"/>
                </a:lnTo>
                <a:lnTo>
                  <a:pt x="142379" y="0"/>
                </a:lnTo>
                <a:lnTo>
                  <a:pt x="97370" y="7251"/>
                </a:lnTo>
                <a:lnTo>
                  <a:pt x="58293" y="27457"/>
                </a:lnTo>
                <a:lnTo>
                  <a:pt x="27470" y="58280"/>
                </a:lnTo>
                <a:lnTo>
                  <a:pt x="7264" y="97358"/>
                </a:lnTo>
                <a:lnTo>
                  <a:pt x="0" y="142367"/>
                </a:lnTo>
                <a:lnTo>
                  <a:pt x="7264" y="187363"/>
                </a:lnTo>
                <a:lnTo>
                  <a:pt x="27470" y="226441"/>
                </a:lnTo>
                <a:lnTo>
                  <a:pt x="58293" y="257263"/>
                </a:lnTo>
                <a:lnTo>
                  <a:pt x="97370" y="277482"/>
                </a:lnTo>
                <a:lnTo>
                  <a:pt x="142379" y="284734"/>
                </a:lnTo>
                <a:lnTo>
                  <a:pt x="284746" y="142367"/>
                </a:lnTo>
                <a:close/>
              </a:path>
              <a:path w="285115" h="1036320">
                <a:moveTo>
                  <a:pt x="284746" y="142367"/>
                </a:moveTo>
                <a:lnTo>
                  <a:pt x="277482" y="187363"/>
                </a:lnTo>
                <a:lnTo>
                  <a:pt x="257276" y="226441"/>
                </a:lnTo>
                <a:lnTo>
                  <a:pt x="226453" y="257263"/>
                </a:lnTo>
                <a:lnTo>
                  <a:pt x="187375" y="277482"/>
                </a:lnTo>
                <a:lnTo>
                  <a:pt x="142379" y="284734"/>
                </a:lnTo>
                <a:lnTo>
                  <a:pt x="284746" y="284734"/>
                </a:lnTo>
                <a:lnTo>
                  <a:pt x="284746" y="142367"/>
                </a:lnTo>
                <a:close/>
              </a:path>
            </a:pathLst>
          </a:custGeom>
          <a:solidFill>
            <a:srgbClr val="CCB4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22672" y="7681633"/>
            <a:ext cx="154813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9570" algn="l"/>
              </a:tabLst>
            </a:pPr>
            <a:r>
              <a:rPr dirty="0" sz="1400" spc="-145">
                <a:solidFill>
                  <a:srgbClr val="F5F2EC"/>
                </a:solidFill>
                <a:latin typeface="Verdana"/>
                <a:cs typeface="Verdana"/>
              </a:rPr>
              <a:t>5.	</a:t>
            </a:r>
            <a:r>
              <a:rPr dirty="0" sz="1300" spc="20">
                <a:latin typeface="Verdana"/>
                <a:cs typeface="Verdana"/>
              </a:rPr>
              <a:t>CONCLUSION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05423" y="6928923"/>
            <a:ext cx="18478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40">
                <a:solidFill>
                  <a:srgbClr val="F5F2EC"/>
                </a:solidFill>
                <a:latin typeface="Verdana"/>
                <a:cs typeface="Verdana"/>
              </a:rPr>
              <a:t>4</a:t>
            </a:r>
            <a:r>
              <a:rPr dirty="0" sz="1400" spc="-195">
                <a:solidFill>
                  <a:srgbClr val="F5F2EC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10687685"/>
          </a:xfrm>
          <a:custGeom>
            <a:avLst/>
            <a:gdLst/>
            <a:ahLst/>
            <a:cxnLst/>
            <a:rect l="l" t="t" r="r" b="b"/>
            <a:pathLst>
              <a:path w="7556500" h="10687685">
                <a:moveTo>
                  <a:pt x="7556298" y="10687309"/>
                </a:moveTo>
                <a:lnTo>
                  <a:pt x="0" y="10687309"/>
                </a:lnTo>
                <a:lnTo>
                  <a:pt x="0" y="0"/>
                </a:lnTo>
                <a:lnTo>
                  <a:pt x="7556298" y="0"/>
                </a:lnTo>
                <a:lnTo>
                  <a:pt x="7556298" y="10687309"/>
                </a:lnTo>
                <a:close/>
              </a:path>
            </a:pathLst>
          </a:custGeom>
          <a:solidFill>
            <a:srgbClr val="EDE6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67645" y="0"/>
            <a:ext cx="5418455" cy="5130800"/>
            <a:chOff x="1067645" y="0"/>
            <a:chExt cx="5418455" cy="5130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938" y="0"/>
              <a:ext cx="5393455" cy="51279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7645" y="0"/>
              <a:ext cx="5418455" cy="5130800"/>
            </a:xfrm>
            <a:custGeom>
              <a:avLst/>
              <a:gdLst/>
              <a:ahLst/>
              <a:cxnLst/>
              <a:rect l="l" t="t" r="r" b="b"/>
              <a:pathLst>
                <a:path w="5418455" h="5130800">
                  <a:moveTo>
                    <a:pt x="2168289" y="5067299"/>
                  </a:moveTo>
                  <a:lnTo>
                    <a:pt x="2068126" y="5067299"/>
                  </a:lnTo>
                  <a:lnTo>
                    <a:pt x="1972948" y="5041899"/>
                  </a:lnTo>
                  <a:lnTo>
                    <a:pt x="1925779" y="5016499"/>
                  </a:lnTo>
                  <a:lnTo>
                    <a:pt x="1740113" y="4965699"/>
                  </a:lnTo>
                  <a:lnTo>
                    <a:pt x="1694498" y="4940299"/>
                  </a:lnTo>
                  <a:lnTo>
                    <a:pt x="1649222" y="4927599"/>
                  </a:lnTo>
                  <a:lnTo>
                    <a:pt x="1559725" y="4876799"/>
                  </a:lnTo>
                  <a:lnTo>
                    <a:pt x="1515523" y="4864099"/>
                  </a:lnTo>
                  <a:lnTo>
                    <a:pt x="1385220" y="4787899"/>
                  </a:lnTo>
                  <a:lnTo>
                    <a:pt x="1258567" y="4711699"/>
                  </a:lnTo>
                  <a:lnTo>
                    <a:pt x="1176286" y="4660899"/>
                  </a:lnTo>
                  <a:lnTo>
                    <a:pt x="1095818" y="4610099"/>
                  </a:lnTo>
                  <a:lnTo>
                    <a:pt x="1056286" y="4571999"/>
                  </a:lnTo>
                  <a:lnTo>
                    <a:pt x="1017237" y="4546599"/>
                  </a:lnTo>
                  <a:lnTo>
                    <a:pt x="978678" y="4508499"/>
                  </a:lnTo>
                  <a:lnTo>
                    <a:pt x="940619" y="4483099"/>
                  </a:lnTo>
                  <a:lnTo>
                    <a:pt x="903071" y="4444999"/>
                  </a:lnTo>
                  <a:lnTo>
                    <a:pt x="866041" y="4419599"/>
                  </a:lnTo>
                  <a:lnTo>
                    <a:pt x="829541" y="4381499"/>
                  </a:lnTo>
                  <a:lnTo>
                    <a:pt x="793579" y="4343399"/>
                  </a:lnTo>
                  <a:lnTo>
                    <a:pt x="758262" y="4305299"/>
                  </a:lnTo>
                  <a:lnTo>
                    <a:pt x="723694" y="4267199"/>
                  </a:lnTo>
                  <a:lnTo>
                    <a:pt x="689879" y="4229099"/>
                  </a:lnTo>
                  <a:lnTo>
                    <a:pt x="656820" y="4190999"/>
                  </a:lnTo>
                  <a:lnTo>
                    <a:pt x="624522" y="4152899"/>
                  </a:lnTo>
                  <a:lnTo>
                    <a:pt x="592989" y="4114799"/>
                  </a:lnTo>
                  <a:lnTo>
                    <a:pt x="562224" y="4076699"/>
                  </a:lnTo>
                  <a:lnTo>
                    <a:pt x="532232" y="4038599"/>
                  </a:lnTo>
                  <a:lnTo>
                    <a:pt x="503017" y="4000499"/>
                  </a:lnTo>
                  <a:lnTo>
                    <a:pt x="474581" y="3962399"/>
                  </a:lnTo>
                  <a:lnTo>
                    <a:pt x="446931" y="3924299"/>
                  </a:lnTo>
                  <a:lnTo>
                    <a:pt x="420069" y="3873499"/>
                  </a:lnTo>
                  <a:lnTo>
                    <a:pt x="393999" y="3835399"/>
                  </a:lnTo>
                  <a:lnTo>
                    <a:pt x="368725" y="3797299"/>
                  </a:lnTo>
                  <a:lnTo>
                    <a:pt x="344252" y="3746499"/>
                  </a:lnTo>
                  <a:lnTo>
                    <a:pt x="320583" y="3708399"/>
                  </a:lnTo>
                  <a:lnTo>
                    <a:pt x="297722" y="3670299"/>
                  </a:lnTo>
                  <a:lnTo>
                    <a:pt x="275673" y="3619499"/>
                  </a:lnTo>
                  <a:lnTo>
                    <a:pt x="254441" y="3581399"/>
                  </a:lnTo>
                  <a:lnTo>
                    <a:pt x="234028" y="3530599"/>
                  </a:lnTo>
                  <a:lnTo>
                    <a:pt x="214440" y="3492499"/>
                  </a:lnTo>
                  <a:lnTo>
                    <a:pt x="195680" y="3441699"/>
                  </a:lnTo>
                  <a:lnTo>
                    <a:pt x="177751" y="3390899"/>
                  </a:lnTo>
                  <a:lnTo>
                    <a:pt x="160659" y="3352799"/>
                  </a:lnTo>
                  <a:lnTo>
                    <a:pt x="144406" y="3301999"/>
                  </a:lnTo>
                  <a:lnTo>
                    <a:pt x="128998" y="3263899"/>
                  </a:lnTo>
                  <a:lnTo>
                    <a:pt x="114437" y="3213099"/>
                  </a:lnTo>
                  <a:lnTo>
                    <a:pt x="100728" y="3162299"/>
                  </a:lnTo>
                  <a:lnTo>
                    <a:pt x="87874" y="3111499"/>
                  </a:lnTo>
                  <a:lnTo>
                    <a:pt x="75881" y="3073399"/>
                  </a:lnTo>
                  <a:lnTo>
                    <a:pt x="64751" y="3022599"/>
                  </a:lnTo>
                  <a:lnTo>
                    <a:pt x="54488" y="2971799"/>
                  </a:lnTo>
                  <a:lnTo>
                    <a:pt x="45098" y="2920999"/>
                  </a:lnTo>
                  <a:lnTo>
                    <a:pt x="36582" y="2870199"/>
                  </a:lnTo>
                  <a:lnTo>
                    <a:pt x="28947" y="2832099"/>
                  </a:lnTo>
                  <a:lnTo>
                    <a:pt x="22195" y="2781299"/>
                  </a:lnTo>
                  <a:lnTo>
                    <a:pt x="16330" y="2730499"/>
                  </a:lnTo>
                  <a:lnTo>
                    <a:pt x="11357" y="2679699"/>
                  </a:lnTo>
                  <a:lnTo>
                    <a:pt x="7279" y="2628899"/>
                  </a:lnTo>
                  <a:lnTo>
                    <a:pt x="4100" y="2578099"/>
                  </a:lnTo>
                  <a:lnTo>
                    <a:pt x="1825" y="2527299"/>
                  </a:lnTo>
                  <a:lnTo>
                    <a:pt x="456" y="2476499"/>
                  </a:lnTo>
                  <a:lnTo>
                    <a:pt x="114" y="2438399"/>
                  </a:lnTo>
                  <a:lnTo>
                    <a:pt x="0" y="2412999"/>
                  </a:lnTo>
                  <a:lnTo>
                    <a:pt x="1525401" y="2412999"/>
                  </a:lnTo>
                  <a:lnTo>
                    <a:pt x="1479753" y="2400299"/>
                  </a:lnTo>
                  <a:lnTo>
                    <a:pt x="1345810" y="2324099"/>
                  </a:lnTo>
                  <a:lnTo>
                    <a:pt x="1259110" y="2273299"/>
                  </a:lnTo>
                  <a:lnTo>
                    <a:pt x="1216567" y="2247899"/>
                  </a:lnTo>
                  <a:lnTo>
                    <a:pt x="1174574" y="2209799"/>
                  </a:lnTo>
                  <a:lnTo>
                    <a:pt x="1092276" y="2158999"/>
                  </a:lnTo>
                  <a:lnTo>
                    <a:pt x="1051990" y="2120899"/>
                  </a:lnTo>
                  <a:lnTo>
                    <a:pt x="1012291" y="2095499"/>
                  </a:lnTo>
                  <a:lnTo>
                    <a:pt x="973190" y="2057399"/>
                  </a:lnTo>
                  <a:lnTo>
                    <a:pt x="934695" y="2031999"/>
                  </a:lnTo>
                  <a:lnTo>
                    <a:pt x="896816" y="1993899"/>
                  </a:lnTo>
                  <a:lnTo>
                    <a:pt x="859562" y="1955799"/>
                  </a:lnTo>
                  <a:lnTo>
                    <a:pt x="822942" y="1930399"/>
                  </a:lnTo>
                  <a:lnTo>
                    <a:pt x="786967" y="1892299"/>
                  </a:lnTo>
                  <a:lnTo>
                    <a:pt x="751645" y="1854199"/>
                  </a:lnTo>
                  <a:lnTo>
                    <a:pt x="716986" y="1816099"/>
                  </a:lnTo>
                  <a:lnTo>
                    <a:pt x="682998" y="1777999"/>
                  </a:lnTo>
                  <a:lnTo>
                    <a:pt x="649692" y="1739899"/>
                  </a:lnTo>
                  <a:lnTo>
                    <a:pt x="617077" y="1701799"/>
                  </a:lnTo>
                  <a:lnTo>
                    <a:pt x="585162" y="1663699"/>
                  </a:lnTo>
                  <a:lnTo>
                    <a:pt x="553956" y="1625599"/>
                  </a:lnTo>
                  <a:lnTo>
                    <a:pt x="523470" y="1587499"/>
                  </a:lnTo>
                  <a:lnTo>
                    <a:pt x="493711" y="1536699"/>
                  </a:lnTo>
                  <a:lnTo>
                    <a:pt x="464690" y="1498599"/>
                  </a:lnTo>
                  <a:lnTo>
                    <a:pt x="436417" y="1460499"/>
                  </a:lnTo>
                  <a:lnTo>
                    <a:pt x="409243" y="1409699"/>
                  </a:lnTo>
                  <a:lnTo>
                    <a:pt x="382909" y="1371599"/>
                  </a:lnTo>
                  <a:lnTo>
                    <a:pt x="357417" y="1320799"/>
                  </a:lnTo>
                  <a:lnTo>
                    <a:pt x="332772" y="1282699"/>
                  </a:lnTo>
                  <a:lnTo>
                    <a:pt x="308975" y="1231899"/>
                  </a:lnTo>
                  <a:lnTo>
                    <a:pt x="286032" y="1193799"/>
                  </a:lnTo>
                  <a:lnTo>
                    <a:pt x="263945" y="1142999"/>
                  </a:lnTo>
                  <a:lnTo>
                    <a:pt x="242719" y="1104899"/>
                  </a:lnTo>
                  <a:lnTo>
                    <a:pt x="222356" y="1054099"/>
                  </a:lnTo>
                  <a:lnTo>
                    <a:pt x="202860" y="1015999"/>
                  </a:lnTo>
                  <a:lnTo>
                    <a:pt x="184235" y="965199"/>
                  </a:lnTo>
                  <a:lnTo>
                    <a:pt x="166484" y="914399"/>
                  </a:lnTo>
                  <a:lnTo>
                    <a:pt x="149611" y="863599"/>
                  </a:lnTo>
                  <a:lnTo>
                    <a:pt x="133619" y="825499"/>
                  </a:lnTo>
                  <a:lnTo>
                    <a:pt x="118512" y="774699"/>
                  </a:lnTo>
                  <a:lnTo>
                    <a:pt x="104293" y="723899"/>
                  </a:lnTo>
                  <a:lnTo>
                    <a:pt x="90966" y="673099"/>
                  </a:lnTo>
                  <a:lnTo>
                    <a:pt x="78534" y="634999"/>
                  </a:lnTo>
                  <a:lnTo>
                    <a:pt x="67001" y="584199"/>
                  </a:lnTo>
                  <a:lnTo>
                    <a:pt x="56370" y="533399"/>
                  </a:lnTo>
                  <a:lnTo>
                    <a:pt x="46646" y="482599"/>
                  </a:lnTo>
                  <a:lnTo>
                    <a:pt x="37831" y="431799"/>
                  </a:lnTo>
                  <a:lnTo>
                    <a:pt x="29928" y="380999"/>
                  </a:lnTo>
                  <a:lnTo>
                    <a:pt x="22943" y="330199"/>
                  </a:lnTo>
                  <a:lnTo>
                    <a:pt x="16877" y="279399"/>
                  </a:lnTo>
                  <a:lnTo>
                    <a:pt x="11734" y="228599"/>
                  </a:lnTo>
                  <a:lnTo>
                    <a:pt x="7519" y="177799"/>
                  </a:lnTo>
                  <a:lnTo>
                    <a:pt x="4235" y="126999"/>
                  </a:lnTo>
                  <a:lnTo>
                    <a:pt x="1884" y="76199"/>
                  </a:lnTo>
                  <a:lnTo>
                    <a:pt x="471" y="25399"/>
                  </a:lnTo>
                  <a:lnTo>
                    <a:pt x="166" y="0"/>
                  </a:lnTo>
                  <a:lnTo>
                    <a:pt x="20653" y="0"/>
                  </a:lnTo>
                  <a:lnTo>
                    <a:pt x="21243" y="38099"/>
                  </a:lnTo>
                  <a:lnTo>
                    <a:pt x="22818" y="88899"/>
                  </a:lnTo>
                  <a:lnTo>
                    <a:pt x="25305" y="139699"/>
                  </a:lnTo>
                  <a:lnTo>
                    <a:pt x="28703" y="190499"/>
                  </a:lnTo>
                  <a:lnTo>
                    <a:pt x="33008" y="241299"/>
                  </a:lnTo>
                  <a:lnTo>
                    <a:pt x="38217" y="292099"/>
                  </a:lnTo>
                  <a:lnTo>
                    <a:pt x="44329" y="342899"/>
                  </a:lnTo>
                  <a:lnTo>
                    <a:pt x="51338" y="393699"/>
                  </a:lnTo>
                  <a:lnTo>
                    <a:pt x="59244" y="431799"/>
                  </a:lnTo>
                  <a:lnTo>
                    <a:pt x="68042" y="482599"/>
                  </a:lnTo>
                  <a:lnTo>
                    <a:pt x="77730" y="533399"/>
                  </a:lnTo>
                  <a:lnTo>
                    <a:pt x="88306" y="584199"/>
                  </a:lnTo>
                  <a:lnTo>
                    <a:pt x="99765" y="634999"/>
                  </a:lnTo>
                  <a:lnTo>
                    <a:pt x="112106" y="673099"/>
                  </a:lnTo>
                  <a:lnTo>
                    <a:pt x="125325" y="723899"/>
                  </a:lnTo>
                  <a:lnTo>
                    <a:pt x="139419" y="774699"/>
                  </a:lnTo>
                  <a:lnTo>
                    <a:pt x="154386" y="825499"/>
                  </a:lnTo>
                  <a:lnTo>
                    <a:pt x="170223" y="863599"/>
                  </a:lnTo>
                  <a:lnTo>
                    <a:pt x="186926" y="914399"/>
                  </a:lnTo>
                  <a:lnTo>
                    <a:pt x="204493" y="965199"/>
                  </a:lnTo>
                  <a:lnTo>
                    <a:pt x="222921" y="1003299"/>
                  </a:lnTo>
                  <a:lnTo>
                    <a:pt x="242207" y="1054099"/>
                  </a:lnTo>
                  <a:lnTo>
                    <a:pt x="262349" y="1092199"/>
                  </a:lnTo>
                  <a:lnTo>
                    <a:pt x="283342" y="1142999"/>
                  </a:lnTo>
                  <a:lnTo>
                    <a:pt x="305185" y="1181099"/>
                  </a:lnTo>
                  <a:lnTo>
                    <a:pt x="327874" y="1231899"/>
                  </a:lnTo>
                  <a:lnTo>
                    <a:pt x="351407" y="1269999"/>
                  </a:lnTo>
                  <a:lnTo>
                    <a:pt x="375780" y="1320799"/>
                  </a:lnTo>
                  <a:lnTo>
                    <a:pt x="400991" y="1358899"/>
                  </a:lnTo>
                  <a:lnTo>
                    <a:pt x="427037" y="1396999"/>
                  </a:lnTo>
                  <a:lnTo>
                    <a:pt x="453914" y="1447799"/>
                  </a:lnTo>
                  <a:lnTo>
                    <a:pt x="481872" y="1485899"/>
                  </a:lnTo>
                  <a:lnTo>
                    <a:pt x="510568" y="1523999"/>
                  </a:lnTo>
                  <a:lnTo>
                    <a:pt x="539993" y="1574799"/>
                  </a:lnTo>
                  <a:lnTo>
                    <a:pt x="570137" y="1612899"/>
                  </a:lnTo>
                  <a:lnTo>
                    <a:pt x="600993" y="1650999"/>
                  </a:lnTo>
                  <a:lnTo>
                    <a:pt x="632549" y="1689099"/>
                  </a:lnTo>
                  <a:lnTo>
                    <a:pt x="664797" y="1727199"/>
                  </a:lnTo>
                  <a:lnTo>
                    <a:pt x="697727" y="1765299"/>
                  </a:lnTo>
                  <a:lnTo>
                    <a:pt x="731331" y="1803399"/>
                  </a:lnTo>
                  <a:lnTo>
                    <a:pt x="765597" y="1841499"/>
                  </a:lnTo>
                  <a:lnTo>
                    <a:pt x="800518" y="1879599"/>
                  </a:lnTo>
                  <a:lnTo>
                    <a:pt x="836084" y="1904999"/>
                  </a:lnTo>
                  <a:lnTo>
                    <a:pt x="872285" y="1943099"/>
                  </a:lnTo>
                  <a:lnTo>
                    <a:pt x="909112" y="1981199"/>
                  </a:lnTo>
                  <a:lnTo>
                    <a:pt x="946556" y="2006599"/>
                  </a:lnTo>
                  <a:lnTo>
                    <a:pt x="984607" y="2044699"/>
                  </a:lnTo>
                  <a:lnTo>
                    <a:pt x="1023256" y="2070099"/>
                  </a:lnTo>
                  <a:lnTo>
                    <a:pt x="1062494" y="2108199"/>
                  </a:lnTo>
                  <a:lnTo>
                    <a:pt x="1102311" y="2133599"/>
                  </a:lnTo>
                  <a:lnTo>
                    <a:pt x="1142697" y="2171699"/>
                  </a:lnTo>
                  <a:lnTo>
                    <a:pt x="1225142" y="2222499"/>
                  </a:lnTo>
                  <a:lnTo>
                    <a:pt x="1309753" y="2273299"/>
                  </a:lnTo>
                  <a:lnTo>
                    <a:pt x="1396456" y="2324099"/>
                  </a:lnTo>
                  <a:lnTo>
                    <a:pt x="1530267" y="2400299"/>
                  </a:lnTo>
                  <a:lnTo>
                    <a:pt x="1575836" y="2412999"/>
                  </a:lnTo>
                  <a:lnTo>
                    <a:pt x="1618037" y="2438399"/>
                  </a:lnTo>
                  <a:lnTo>
                    <a:pt x="20585" y="2438399"/>
                  </a:lnTo>
                  <a:lnTo>
                    <a:pt x="21274" y="2489199"/>
                  </a:lnTo>
                  <a:lnTo>
                    <a:pt x="22898" y="2539999"/>
                  </a:lnTo>
                  <a:lnTo>
                    <a:pt x="25451" y="2590799"/>
                  </a:lnTo>
                  <a:lnTo>
                    <a:pt x="28931" y="2641599"/>
                  </a:lnTo>
                  <a:lnTo>
                    <a:pt x="33333" y="2692399"/>
                  </a:lnTo>
                  <a:lnTo>
                    <a:pt x="38653" y="2743199"/>
                  </a:lnTo>
                  <a:lnTo>
                    <a:pt x="44888" y="2793999"/>
                  </a:lnTo>
                  <a:lnTo>
                    <a:pt x="52033" y="2844799"/>
                  </a:lnTo>
                  <a:lnTo>
                    <a:pt x="60084" y="2895599"/>
                  </a:lnTo>
                  <a:lnTo>
                    <a:pt x="69037" y="2933699"/>
                  </a:lnTo>
                  <a:lnTo>
                    <a:pt x="78889" y="2984499"/>
                  </a:lnTo>
                  <a:lnTo>
                    <a:pt x="89634" y="3035299"/>
                  </a:lnTo>
                  <a:lnTo>
                    <a:pt x="101270" y="3086099"/>
                  </a:lnTo>
                  <a:lnTo>
                    <a:pt x="113793" y="3136899"/>
                  </a:lnTo>
                  <a:lnTo>
                    <a:pt x="127197" y="3187699"/>
                  </a:lnTo>
                  <a:lnTo>
                    <a:pt x="141480" y="3225799"/>
                  </a:lnTo>
                  <a:lnTo>
                    <a:pt x="156637" y="3276599"/>
                  </a:lnTo>
                  <a:lnTo>
                    <a:pt x="172664" y="3327399"/>
                  </a:lnTo>
                  <a:lnTo>
                    <a:pt x="189558" y="3365499"/>
                  </a:lnTo>
                  <a:lnTo>
                    <a:pt x="207314" y="3416299"/>
                  </a:lnTo>
                  <a:lnTo>
                    <a:pt x="225928" y="3467099"/>
                  </a:lnTo>
                  <a:lnTo>
                    <a:pt x="245396" y="3505199"/>
                  </a:lnTo>
                  <a:lnTo>
                    <a:pt x="265714" y="3555999"/>
                  </a:lnTo>
                  <a:lnTo>
                    <a:pt x="286879" y="3594099"/>
                  </a:lnTo>
                  <a:lnTo>
                    <a:pt x="308886" y="3644899"/>
                  </a:lnTo>
                  <a:lnTo>
                    <a:pt x="331731" y="3682999"/>
                  </a:lnTo>
                  <a:lnTo>
                    <a:pt x="355411" y="3733799"/>
                  </a:lnTo>
                  <a:lnTo>
                    <a:pt x="379920" y="3771899"/>
                  </a:lnTo>
                  <a:lnTo>
                    <a:pt x="405256" y="3809999"/>
                  </a:lnTo>
                  <a:lnTo>
                    <a:pt x="431414" y="3860799"/>
                  </a:lnTo>
                  <a:lnTo>
                    <a:pt x="458391" y="3898899"/>
                  </a:lnTo>
                  <a:lnTo>
                    <a:pt x="486181" y="3936999"/>
                  </a:lnTo>
                  <a:lnTo>
                    <a:pt x="514782" y="3987799"/>
                  </a:lnTo>
                  <a:lnTo>
                    <a:pt x="544189" y="4025899"/>
                  </a:lnTo>
                  <a:lnTo>
                    <a:pt x="574398" y="4063999"/>
                  </a:lnTo>
                  <a:lnTo>
                    <a:pt x="605406" y="4102099"/>
                  </a:lnTo>
                  <a:lnTo>
                    <a:pt x="637207" y="4140199"/>
                  </a:lnTo>
                  <a:lnTo>
                    <a:pt x="669799" y="4178299"/>
                  </a:lnTo>
                  <a:lnTo>
                    <a:pt x="703177" y="4216399"/>
                  </a:lnTo>
                  <a:lnTo>
                    <a:pt x="737338" y="4254499"/>
                  </a:lnTo>
                  <a:lnTo>
                    <a:pt x="772276" y="4292599"/>
                  </a:lnTo>
                  <a:lnTo>
                    <a:pt x="843662" y="4368799"/>
                  </a:lnTo>
                  <a:lnTo>
                    <a:pt x="879870" y="4394199"/>
                  </a:lnTo>
                  <a:lnTo>
                    <a:pt x="916604" y="4432299"/>
                  </a:lnTo>
                  <a:lnTo>
                    <a:pt x="953855" y="4470399"/>
                  </a:lnTo>
                  <a:lnTo>
                    <a:pt x="991612" y="4495799"/>
                  </a:lnTo>
                  <a:lnTo>
                    <a:pt x="1029866" y="4533899"/>
                  </a:lnTo>
                  <a:lnTo>
                    <a:pt x="1107829" y="4584699"/>
                  </a:lnTo>
                  <a:lnTo>
                    <a:pt x="1147520" y="4622799"/>
                  </a:lnTo>
                  <a:lnTo>
                    <a:pt x="1228271" y="4673599"/>
                  </a:lnTo>
                  <a:lnTo>
                    <a:pt x="1352681" y="4749799"/>
                  </a:lnTo>
                  <a:lnTo>
                    <a:pt x="1480807" y="4825999"/>
                  </a:lnTo>
                  <a:lnTo>
                    <a:pt x="1524298" y="4838699"/>
                  </a:lnTo>
                  <a:lnTo>
                    <a:pt x="1612395" y="4889499"/>
                  </a:lnTo>
                  <a:lnTo>
                    <a:pt x="1656983" y="4902199"/>
                  </a:lnTo>
                  <a:lnTo>
                    <a:pt x="1701918" y="4927599"/>
                  </a:lnTo>
                  <a:lnTo>
                    <a:pt x="1792792" y="4952999"/>
                  </a:lnTo>
                  <a:lnTo>
                    <a:pt x="1838712" y="4978399"/>
                  </a:lnTo>
                  <a:lnTo>
                    <a:pt x="2168289" y="5067299"/>
                  </a:lnTo>
                  <a:close/>
                </a:path>
                <a:path w="5418455" h="5130800">
                  <a:moveTo>
                    <a:pt x="3350033" y="5067299"/>
                  </a:moveTo>
                  <a:lnTo>
                    <a:pt x="3249869" y="5067299"/>
                  </a:lnTo>
                  <a:lnTo>
                    <a:pt x="3579447" y="4978399"/>
                  </a:lnTo>
                  <a:lnTo>
                    <a:pt x="3625367" y="4952999"/>
                  </a:lnTo>
                  <a:lnTo>
                    <a:pt x="3716240" y="4927599"/>
                  </a:lnTo>
                  <a:lnTo>
                    <a:pt x="3761176" y="4902199"/>
                  </a:lnTo>
                  <a:lnTo>
                    <a:pt x="3805764" y="4889499"/>
                  </a:lnTo>
                  <a:lnTo>
                    <a:pt x="3893861" y="4838699"/>
                  </a:lnTo>
                  <a:lnTo>
                    <a:pt x="3937351" y="4825999"/>
                  </a:lnTo>
                  <a:lnTo>
                    <a:pt x="4065477" y="4749799"/>
                  </a:lnTo>
                  <a:lnTo>
                    <a:pt x="4189888" y="4673599"/>
                  </a:lnTo>
                  <a:lnTo>
                    <a:pt x="4270639" y="4622799"/>
                  </a:lnTo>
                  <a:lnTo>
                    <a:pt x="4310329" y="4584699"/>
                  </a:lnTo>
                  <a:lnTo>
                    <a:pt x="4388293" y="4533899"/>
                  </a:lnTo>
                  <a:lnTo>
                    <a:pt x="4426547" y="4495799"/>
                  </a:lnTo>
                  <a:lnTo>
                    <a:pt x="4464304" y="4470399"/>
                  </a:lnTo>
                  <a:lnTo>
                    <a:pt x="4501554" y="4432299"/>
                  </a:lnTo>
                  <a:lnTo>
                    <a:pt x="4538288" y="4394199"/>
                  </a:lnTo>
                  <a:lnTo>
                    <a:pt x="4574496" y="4368799"/>
                  </a:lnTo>
                  <a:lnTo>
                    <a:pt x="4645883" y="4292599"/>
                  </a:lnTo>
                  <a:lnTo>
                    <a:pt x="4680821" y="4254499"/>
                  </a:lnTo>
                  <a:lnTo>
                    <a:pt x="4714981" y="4216399"/>
                  </a:lnTo>
                  <a:lnTo>
                    <a:pt x="4748360" y="4178299"/>
                  </a:lnTo>
                  <a:lnTo>
                    <a:pt x="4780951" y="4140199"/>
                  </a:lnTo>
                  <a:lnTo>
                    <a:pt x="4812753" y="4102099"/>
                  </a:lnTo>
                  <a:lnTo>
                    <a:pt x="4843761" y="4063999"/>
                  </a:lnTo>
                  <a:lnTo>
                    <a:pt x="4873970" y="4025899"/>
                  </a:lnTo>
                  <a:lnTo>
                    <a:pt x="4903377" y="3987799"/>
                  </a:lnTo>
                  <a:lnTo>
                    <a:pt x="4931978" y="3936999"/>
                  </a:lnTo>
                  <a:lnTo>
                    <a:pt x="4959768" y="3898899"/>
                  </a:lnTo>
                  <a:lnTo>
                    <a:pt x="4986744" y="3860799"/>
                  </a:lnTo>
                  <a:lnTo>
                    <a:pt x="5012903" y="3809999"/>
                  </a:lnTo>
                  <a:lnTo>
                    <a:pt x="5038238" y="3771899"/>
                  </a:lnTo>
                  <a:lnTo>
                    <a:pt x="5062748" y="3733799"/>
                  </a:lnTo>
                  <a:lnTo>
                    <a:pt x="5086428" y="3682999"/>
                  </a:lnTo>
                  <a:lnTo>
                    <a:pt x="5109273" y="3644899"/>
                  </a:lnTo>
                  <a:lnTo>
                    <a:pt x="5131280" y="3594099"/>
                  </a:lnTo>
                  <a:lnTo>
                    <a:pt x="5152444" y="3555999"/>
                  </a:lnTo>
                  <a:lnTo>
                    <a:pt x="5172763" y="3505199"/>
                  </a:lnTo>
                  <a:lnTo>
                    <a:pt x="5192231" y="3467099"/>
                  </a:lnTo>
                  <a:lnTo>
                    <a:pt x="5210845" y="3416299"/>
                  </a:lnTo>
                  <a:lnTo>
                    <a:pt x="5228601" y="3365499"/>
                  </a:lnTo>
                  <a:lnTo>
                    <a:pt x="5245495" y="3327399"/>
                  </a:lnTo>
                  <a:lnTo>
                    <a:pt x="5261522" y="3276599"/>
                  </a:lnTo>
                  <a:lnTo>
                    <a:pt x="5276679" y="3225799"/>
                  </a:lnTo>
                  <a:lnTo>
                    <a:pt x="5290962" y="3187699"/>
                  </a:lnTo>
                  <a:lnTo>
                    <a:pt x="5304366" y="3136899"/>
                  </a:lnTo>
                  <a:lnTo>
                    <a:pt x="5316889" y="3086099"/>
                  </a:lnTo>
                  <a:lnTo>
                    <a:pt x="5328525" y="3035299"/>
                  </a:lnTo>
                  <a:lnTo>
                    <a:pt x="5339271" y="2984499"/>
                  </a:lnTo>
                  <a:lnTo>
                    <a:pt x="5349122" y="2933699"/>
                  </a:lnTo>
                  <a:lnTo>
                    <a:pt x="5358076" y="2895599"/>
                  </a:lnTo>
                  <a:lnTo>
                    <a:pt x="5366127" y="2844799"/>
                  </a:lnTo>
                  <a:lnTo>
                    <a:pt x="5373271" y="2793999"/>
                  </a:lnTo>
                  <a:lnTo>
                    <a:pt x="5379506" y="2743199"/>
                  </a:lnTo>
                  <a:lnTo>
                    <a:pt x="5384826" y="2692399"/>
                  </a:lnTo>
                  <a:lnTo>
                    <a:pt x="5389228" y="2641599"/>
                  </a:lnTo>
                  <a:lnTo>
                    <a:pt x="5392708" y="2590799"/>
                  </a:lnTo>
                  <a:lnTo>
                    <a:pt x="5395262" y="2539999"/>
                  </a:lnTo>
                  <a:lnTo>
                    <a:pt x="5396885" y="2489199"/>
                  </a:lnTo>
                  <a:lnTo>
                    <a:pt x="5397574" y="2438399"/>
                  </a:lnTo>
                  <a:lnTo>
                    <a:pt x="3801151" y="2438399"/>
                  </a:lnTo>
                  <a:lnTo>
                    <a:pt x="3843352" y="2412999"/>
                  </a:lnTo>
                  <a:lnTo>
                    <a:pt x="3888921" y="2400299"/>
                  </a:lnTo>
                  <a:lnTo>
                    <a:pt x="4022732" y="2324099"/>
                  </a:lnTo>
                  <a:lnTo>
                    <a:pt x="4109435" y="2273299"/>
                  </a:lnTo>
                  <a:lnTo>
                    <a:pt x="4194046" y="2222499"/>
                  </a:lnTo>
                  <a:lnTo>
                    <a:pt x="4276491" y="2171699"/>
                  </a:lnTo>
                  <a:lnTo>
                    <a:pt x="4316877" y="2133599"/>
                  </a:lnTo>
                  <a:lnTo>
                    <a:pt x="4356694" y="2108199"/>
                  </a:lnTo>
                  <a:lnTo>
                    <a:pt x="4395932" y="2070099"/>
                  </a:lnTo>
                  <a:lnTo>
                    <a:pt x="4434581" y="2044699"/>
                  </a:lnTo>
                  <a:lnTo>
                    <a:pt x="4472632" y="2006599"/>
                  </a:lnTo>
                  <a:lnTo>
                    <a:pt x="4510076" y="1981199"/>
                  </a:lnTo>
                  <a:lnTo>
                    <a:pt x="4546903" y="1943099"/>
                  </a:lnTo>
                  <a:lnTo>
                    <a:pt x="4583104" y="1904999"/>
                  </a:lnTo>
                  <a:lnTo>
                    <a:pt x="4618670" y="1879599"/>
                  </a:lnTo>
                  <a:lnTo>
                    <a:pt x="4653591" y="1841499"/>
                  </a:lnTo>
                  <a:lnTo>
                    <a:pt x="4687857" y="1803399"/>
                  </a:lnTo>
                  <a:lnTo>
                    <a:pt x="4721461" y="1765299"/>
                  </a:lnTo>
                  <a:lnTo>
                    <a:pt x="4754391" y="1727199"/>
                  </a:lnTo>
                  <a:lnTo>
                    <a:pt x="4786639" y="1689099"/>
                  </a:lnTo>
                  <a:lnTo>
                    <a:pt x="4818195" y="1650999"/>
                  </a:lnTo>
                  <a:lnTo>
                    <a:pt x="4849050" y="1612899"/>
                  </a:lnTo>
                  <a:lnTo>
                    <a:pt x="4879195" y="1574799"/>
                  </a:lnTo>
                  <a:lnTo>
                    <a:pt x="4908620" y="1523999"/>
                  </a:lnTo>
                  <a:lnTo>
                    <a:pt x="4937316" y="1485899"/>
                  </a:lnTo>
                  <a:lnTo>
                    <a:pt x="4965273" y="1447799"/>
                  </a:lnTo>
                  <a:lnTo>
                    <a:pt x="4992058" y="1396999"/>
                  </a:lnTo>
                  <a:lnTo>
                    <a:pt x="5018022" y="1358899"/>
                  </a:lnTo>
                  <a:lnTo>
                    <a:pt x="5043164" y="1320799"/>
                  </a:lnTo>
                  <a:lnTo>
                    <a:pt x="5067479" y="1269999"/>
                  </a:lnTo>
                  <a:lnTo>
                    <a:pt x="5090963" y="1231899"/>
                  </a:lnTo>
                  <a:lnTo>
                    <a:pt x="5113614" y="1181099"/>
                  </a:lnTo>
                  <a:lnTo>
                    <a:pt x="5135428" y="1142999"/>
                  </a:lnTo>
                  <a:lnTo>
                    <a:pt x="5156400" y="1092199"/>
                  </a:lnTo>
                  <a:lnTo>
                    <a:pt x="5176529" y="1054099"/>
                  </a:lnTo>
                  <a:lnTo>
                    <a:pt x="5195809" y="1003299"/>
                  </a:lnTo>
                  <a:lnTo>
                    <a:pt x="5214238" y="965199"/>
                  </a:lnTo>
                  <a:lnTo>
                    <a:pt x="5231813" y="914399"/>
                  </a:lnTo>
                  <a:lnTo>
                    <a:pt x="5248528" y="863599"/>
                  </a:lnTo>
                  <a:lnTo>
                    <a:pt x="5264382" y="825499"/>
                  </a:lnTo>
                  <a:lnTo>
                    <a:pt x="5279371" y="774699"/>
                  </a:lnTo>
                  <a:lnTo>
                    <a:pt x="5293490" y="723899"/>
                  </a:lnTo>
                  <a:lnTo>
                    <a:pt x="5306737" y="673099"/>
                  </a:lnTo>
                  <a:lnTo>
                    <a:pt x="5319107" y="634999"/>
                  </a:lnTo>
                  <a:lnTo>
                    <a:pt x="5330599" y="584199"/>
                  </a:lnTo>
                  <a:lnTo>
                    <a:pt x="5341207" y="533399"/>
                  </a:lnTo>
                  <a:lnTo>
                    <a:pt x="5350928" y="482599"/>
                  </a:lnTo>
                  <a:lnTo>
                    <a:pt x="5359759" y="431799"/>
                  </a:lnTo>
                  <a:lnTo>
                    <a:pt x="5367697" y="393699"/>
                  </a:lnTo>
                  <a:lnTo>
                    <a:pt x="5374737" y="342899"/>
                  </a:lnTo>
                  <a:lnTo>
                    <a:pt x="5380877" y="292099"/>
                  </a:lnTo>
                  <a:lnTo>
                    <a:pt x="5386113" y="241299"/>
                  </a:lnTo>
                  <a:lnTo>
                    <a:pt x="5390440" y="190499"/>
                  </a:lnTo>
                  <a:lnTo>
                    <a:pt x="5393857" y="139699"/>
                  </a:lnTo>
                  <a:lnTo>
                    <a:pt x="5396358" y="88899"/>
                  </a:lnTo>
                  <a:lnTo>
                    <a:pt x="5397941" y="38099"/>
                  </a:lnTo>
                  <a:lnTo>
                    <a:pt x="5398534" y="0"/>
                  </a:lnTo>
                  <a:lnTo>
                    <a:pt x="5417992" y="0"/>
                  </a:lnTo>
                  <a:lnTo>
                    <a:pt x="5416275" y="76199"/>
                  </a:lnTo>
                  <a:lnTo>
                    <a:pt x="5413924" y="126999"/>
                  </a:lnTo>
                  <a:lnTo>
                    <a:pt x="5410639" y="177799"/>
                  </a:lnTo>
                  <a:lnTo>
                    <a:pt x="5406424" y="228599"/>
                  </a:lnTo>
                  <a:lnTo>
                    <a:pt x="5401282" y="279399"/>
                  </a:lnTo>
                  <a:lnTo>
                    <a:pt x="5395216" y="330199"/>
                  </a:lnTo>
                  <a:lnTo>
                    <a:pt x="5388230" y="380999"/>
                  </a:lnTo>
                  <a:lnTo>
                    <a:pt x="5380328" y="431799"/>
                  </a:lnTo>
                  <a:lnTo>
                    <a:pt x="5371513" y="482599"/>
                  </a:lnTo>
                  <a:lnTo>
                    <a:pt x="5361788" y="533399"/>
                  </a:lnTo>
                  <a:lnTo>
                    <a:pt x="5351158" y="584199"/>
                  </a:lnTo>
                  <a:lnTo>
                    <a:pt x="5339625" y="634999"/>
                  </a:lnTo>
                  <a:lnTo>
                    <a:pt x="5327193" y="673099"/>
                  </a:lnTo>
                  <a:lnTo>
                    <a:pt x="5313866" y="723899"/>
                  </a:lnTo>
                  <a:lnTo>
                    <a:pt x="5299647" y="774699"/>
                  </a:lnTo>
                  <a:lnTo>
                    <a:pt x="5284540" y="825499"/>
                  </a:lnTo>
                  <a:lnTo>
                    <a:pt x="5268548" y="863599"/>
                  </a:lnTo>
                  <a:lnTo>
                    <a:pt x="5251674" y="914399"/>
                  </a:lnTo>
                  <a:lnTo>
                    <a:pt x="5233923" y="965199"/>
                  </a:lnTo>
                  <a:lnTo>
                    <a:pt x="5215298" y="1015999"/>
                  </a:lnTo>
                  <a:lnTo>
                    <a:pt x="5195802" y="1054099"/>
                  </a:lnTo>
                  <a:lnTo>
                    <a:pt x="5175440" y="1104899"/>
                  </a:lnTo>
                  <a:lnTo>
                    <a:pt x="5154213" y="1142999"/>
                  </a:lnTo>
                  <a:lnTo>
                    <a:pt x="5132126" y="1193799"/>
                  </a:lnTo>
                  <a:lnTo>
                    <a:pt x="5109183" y="1231899"/>
                  </a:lnTo>
                  <a:lnTo>
                    <a:pt x="5085387" y="1282699"/>
                  </a:lnTo>
                  <a:lnTo>
                    <a:pt x="5060741" y="1320799"/>
                  </a:lnTo>
                  <a:lnTo>
                    <a:pt x="5035249" y="1371599"/>
                  </a:lnTo>
                  <a:lnTo>
                    <a:pt x="5008915" y="1409699"/>
                  </a:lnTo>
                  <a:lnTo>
                    <a:pt x="4981742" y="1460499"/>
                  </a:lnTo>
                  <a:lnTo>
                    <a:pt x="4953468" y="1498599"/>
                  </a:lnTo>
                  <a:lnTo>
                    <a:pt x="4924447" y="1536699"/>
                  </a:lnTo>
                  <a:lnTo>
                    <a:pt x="4894689" y="1587499"/>
                  </a:lnTo>
                  <a:lnTo>
                    <a:pt x="4864202" y="1625599"/>
                  </a:lnTo>
                  <a:lnTo>
                    <a:pt x="4832997" y="1663699"/>
                  </a:lnTo>
                  <a:lnTo>
                    <a:pt x="4801082" y="1701799"/>
                  </a:lnTo>
                  <a:lnTo>
                    <a:pt x="4768467" y="1739899"/>
                  </a:lnTo>
                  <a:lnTo>
                    <a:pt x="4735161" y="1777999"/>
                  </a:lnTo>
                  <a:lnTo>
                    <a:pt x="4701173" y="1816099"/>
                  </a:lnTo>
                  <a:lnTo>
                    <a:pt x="4666514" y="1854199"/>
                  </a:lnTo>
                  <a:lnTo>
                    <a:pt x="4631192" y="1892299"/>
                  </a:lnTo>
                  <a:lnTo>
                    <a:pt x="4595216" y="1930399"/>
                  </a:lnTo>
                  <a:lnTo>
                    <a:pt x="4558597" y="1955799"/>
                  </a:lnTo>
                  <a:lnTo>
                    <a:pt x="4521343" y="1993899"/>
                  </a:lnTo>
                  <a:lnTo>
                    <a:pt x="4483464" y="2031999"/>
                  </a:lnTo>
                  <a:lnTo>
                    <a:pt x="4444969" y="2057399"/>
                  </a:lnTo>
                  <a:lnTo>
                    <a:pt x="4405868" y="2095499"/>
                  </a:lnTo>
                  <a:lnTo>
                    <a:pt x="4366169" y="2120899"/>
                  </a:lnTo>
                  <a:lnTo>
                    <a:pt x="4325883" y="2158999"/>
                  </a:lnTo>
                  <a:lnTo>
                    <a:pt x="4243585" y="2209799"/>
                  </a:lnTo>
                  <a:lnTo>
                    <a:pt x="4201592" y="2247899"/>
                  </a:lnTo>
                  <a:lnTo>
                    <a:pt x="4159048" y="2273299"/>
                  </a:lnTo>
                  <a:lnTo>
                    <a:pt x="4072348" y="2324099"/>
                  </a:lnTo>
                  <a:lnTo>
                    <a:pt x="3938406" y="2400299"/>
                  </a:lnTo>
                  <a:lnTo>
                    <a:pt x="3892758" y="2412999"/>
                  </a:lnTo>
                  <a:lnTo>
                    <a:pt x="5418159" y="2412999"/>
                  </a:lnTo>
                  <a:lnTo>
                    <a:pt x="5417702" y="2476499"/>
                  </a:lnTo>
                  <a:lnTo>
                    <a:pt x="5416334" y="2527299"/>
                  </a:lnTo>
                  <a:lnTo>
                    <a:pt x="5414059" y="2578099"/>
                  </a:lnTo>
                  <a:lnTo>
                    <a:pt x="5410880" y="2628899"/>
                  </a:lnTo>
                  <a:lnTo>
                    <a:pt x="5406802" y="2679699"/>
                  </a:lnTo>
                  <a:lnTo>
                    <a:pt x="5401829" y="2730499"/>
                  </a:lnTo>
                  <a:lnTo>
                    <a:pt x="5395964" y="2781299"/>
                  </a:lnTo>
                  <a:lnTo>
                    <a:pt x="5389212" y="2832099"/>
                  </a:lnTo>
                  <a:lnTo>
                    <a:pt x="5381576" y="2870199"/>
                  </a:lnTo>
                  <a:lnTo>
                    <a:pt x="5373061" y="2920999"/>
                  </a:lnTo>
                  <a:lnTo>
                    <a:pt x="5363670" y="2971799"/>
                  </a:lnTo>
                  <a:lnTo>
                    <a:pt x="5353408" y="3022599"/>
                  </a:lnTo>
                  <a:lnTo>
                    <a:pt x="5342278" y="3073399"/>
                  </a:lnTo>
                  <a:lnTo>
                    <a:pt x="5330284" y="3111499"/>
                  </a:lnTo>
                  <a:lnTo>
                    <a:pt x="5317431" y="3162299"/>
                  </a:lnTo>
                  <a:lnTo>
                    <a:pt x="5303722" y="3213099"/>
                  </a:lnTo>
                  <a:lnTo>
                    <a:pt x="5289161" y="3263899"/>
                  </a:lnTo>
                  <a:lnTo>
                    <a:pt x="5273752" y="3301999"/>
                  </a:lnTo>
                  <a:lnTo>
                    <a:pt x="5257500" y="3352799"/>
                  </a:lnTo>
                  <a:lnTo>
                    <a:pt x="5240407" y="3390899"/>
                  </a:lnTo>
                  <a:lnTo>
                    <a:pt x="5222479" y="3441699"/>
                  </a:lnTo>
                  <a:lnTo>
                    <a:pt x="5203719" y="3492499"/>
                  </a:lnTo>
                  <a:lnTo>
                    <a:pt x="5184130" y="3530599"/>
                  </a:lnTo>
                  <a:lnTo>
                    <a:pt x="5163718" y="3581399"/>
                  </a:lnTo>
                  <a:lnTo>
                    <a:pt x="5142485" y="3619499"/>
                  </a:lnTo>
                  <a:lnTo>
                    <a:pt x="5120437" y="3670299"/>
                  </a:lnTo>
                  <a:lnTo>
                    <a:pt x="5097576" y="3708399"/>
                  </a:lnTo>
                  <a:lnTo>
                    <a:pt x="5073907" y="3746499"/>
                  </a:lnTo>
                  <a:lnTo>
                    <a:pt x="5049434" y="3797299"/>
                  </a:lnTo>
                  <a:lnTo>
                    <a:pt x="5024160" y="3835399"/>
                  </a:lnTo>
                  <a:lnTo>
                    <a:pt x="4998090" y="3873499"/>
                  </a:lnTo>
                  <a:lnTo>
                    <a:pt x="4971228" y="3924299"/>
                  </a:lnTo>
                  <a:lnTo>
                    <a:pt x="4943577" y="3962399"/>
                  </a:lnTo>
                  <a:lnTo>
                    <a:pt x="4915142" y="4000499"/>
                  </a:lnTo>
                  <a:lnTo>
                    <a:pt x="4885927" y="4038599"/>
                  </a:lnTo>
                  <a:lnTo>
                    <a:pt x="4855934" y="4076699"/>
                  </a:lnTo>
                  <a:lnTo>
                    <a:pt x="4825170" y="4114799"/>
                  </a:lnTo>
                  <a:lnTo>
                    <a:pt x="4793637" y="4152899"/>
                  </a:lnTo>
                  <a:lnTo>
                    <a:pt x="4761339" y="4190999"/>
                  </a:lnTo>
                  <a:lnTo>
                    <a:pt x="4728280" y="4229099"/>
                  </a:lnTo>
                  <a:lnTo>
                    <a:pt x="4694465" y="4267199"/>
                  </a:lnTo>
                  <a:lnTo>
                    <a:pt x="4659897" y="4305299"/>
                  </a:lnTo>
                  <a:lnTo>
                    <a:pt x="4624580" y="4343399"/>
                  </a:lnTo>
                  <a:lnTo>
                    <a:pt x="4588618" y="4381499"/>
                  </a:lnTo>
                  <a:lnTo>
                    <a:pt x="4552117" y="4419599"/>
                  </a:lnTo>
                  <a:lnTo>
                    <a:pt x="4515088" y="4444999"/>
                  </a:lnTo>
                  <a:lnTo>
                    <a:pt x="4477540" y="4483099"/>
                  </a:lnTo>
                  <a:lnTo>
                    <a:pt x="4439481" y="4508499"/>
                  </a:lnTo>
                  <a:lnTo>
                    <a:pt x="4400922" y="4546599"/>
                  </a:lnTo>
                  <a:lnTo>
                    <a:pt x="4361872" y="4571999"/>
                  </a:lnTo>
                  <a:lnTo>
                    <a:pt x="4322341" y="4610099"/>
                  </a:lnTo>
                  <a:lnTo>
                    <a:pt x="4241872" y="4660899"/>
                  </a:lnTo>
                  <a:lnTo>
                    <a:pt x="4159592" y="4711699"/>
                  </a:lnTo>
                  <a:lnTo>
                    <a:pt x="4032939" y="4787899"/>
                  </a:lnTo>
                  <a:lnTo>
                    <a:pt x="3902635" y="4864099"/>
                  </a:lnTo>
                  <a:lnTo>
                    <a:pt x="3858434" y="4876799"/>
                  </a:lnTo>
                  <a:lnTo>
                    <a:pt x="3768937" y="4927599"/>
                  </a:lnTo>
                  <a:lnTo>
                    <a:pt x="3723661" y="4940299"/>
                  </a:lnTo>
                  <a:lnTo>
                    <a:pt x="3678045" y="4965699"/>
                  </a:lnTo>
                  <a:lnTo>
                    <a:pt x="3492380" y="5016499"/>
                  </a:lnTo>
                  <a:lnTo>
                    <a:pt x="3445210" y="5041899"/>
                  </a:lnTo>
                  <a:lnTo>
                    <a:pt x="3350033" y="5067299"/>
                  </a:lnTo>
                  <a:close/>
                </a:path>
                <a:path w="5418455" h="5130800">
                  <a:moveTo>
                    <a:pt x="2411200" y="5105399"/>
                  </a:moveTo>
                  <a:lnTo>
                    <a:pt x="2261566" y="5105399"/>
                  </a:lnTo>
                  <a:lnTo>
                    <a:pt x="2116114" y="5067299"/>
                  </a:lnTo>
                  <a:lnTo>
                    <a:pt x="2216422" y="5067299"/>
                  </a:lnTo>
                  <a:lnTo>
                    <a:pt x="2313380" y="5092699"/>
                  </a:lnTo>
                  <a:lnTo>
                    <a:pt x="2362187" y="5092699"/>
                  </a:lnTo>
                  <a:lnTo>
                    <a:pt x="2411200" y="5105399"/>
                  </a:lnTo>
                  <a:close/>
                </a:path>
                <a:path w="5418455" h="5130800">
                  <a:moveTo>
                    <a:pt x="3156592" y="5105399"/>
                  </a:moveTo>
                  <a:lnTo>
                    <a:pt x="3006959" y="5105399"/>
                  </a:lnTo>
                  <a:lnTo>
                    <a:pt x="3055972" y="5092699"/>
                  </a:lnTo>
                  <a:lnTo>
                    <a:pt x="3104779" y="5092699"/>
                  </a:lnTo>
                  <a:lnTo>
                    <a:pt x="3201737" y="5067299"/>
                  </a:lnTo>
                  <a:lnTo>
                    <a:pt x="3302044" y="5067299"/>
                  </a:lnTo>
                  <a:lnTo>
                    <a:pt x="3156592" y="5105399"/>
                  </a:lnTo>
                  <a:close/>
                </a:path>
                <a:path w="5418455" h="5130800">
                  <a:moveTo>
                    <a:pt x="2559382" y="5118099"/>
                  </a:moveTo>
                  <a:lnTo>
                    <a:pt x="2359678" y="5118099"/>
                  </a:lnTo>
                  <a:lnTo>
                    <a:pt x="2310514" y="5105399"/>
                  </a:lnTo>
                  <a:lnTo>
                    <a:pt x="2509807" y="5105399"/>
                  </a:lnTo>
                  <a:lnTo>
                    <a:pt x="2559382" y="5118099"/>
                  </a:lnTo>
                  <a:close/>
                </a:path>
                <a:path w="5418455" h="5130800">
                  <a:moveTo>
                    <a:pt x="3058481" y="5118099"/>
                  </a:moveTo>
                  <a:lnTo>
                    <a:pt x="2858777" y="5118099"/>
                  </a:lnTo>
                  <a:lnTo>
                    <a:pt x="2908352" y="5105399"/>
                  </a:lnTo>
                  <a:lnTo>
                    <a:pt x="3107645" y="5105399"/>
                  </a:lnTo>
                  <a:lnTo>
                    <a:pt x="3058481" y="5118099"/>
                  </a:lnTo>
                  <a:close/>
                </a:path>
                <a:path w="5418455" h="5130800">
                  <a:moveTo>
                    <a:pt x="2959545" y="5130799"/>
                  </a:moveTo>
                  <a:lnTo>
                    <a:pt x="2458614" y="5130799"/>
                  </a:lnTo>
                  <a:lnTo>
                    <a:pt x="2409048" y="5118099"/>
                  </a:lnTo>
                  <a:lnTo>
                    <a:pt x="3009110" y="5118099"/>
                  </a:lnTo>
                  <a:lnTo>
                    <a:pt x="2959545" y="5130799"/>
                  </a:lnTo>
                  <a:close/>
                </a:path>
              </a:pathLst>
            </a:custGeom>
            <a:solidFill>
              <a:srgbClr val="EDE6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5994094" y="9157594"/>
            <a:ext cx="1133475" cy="512445"/>
            <a:chOff x="5994094" y="9157594"/>
            <a:chExt cx="1133475" cy="512445"/>
          </a:xfrm>
        </p:grpSpPr>
        <p:sp>
          <p:nvSpPr>
            <p:cNvPr id="7" name="object 7"/>
            <p:cNvSpPr/>
            <p:nvPr/>
          </p:nvSpPr>
          <p:spPr>
            <a:xfrm>
              <a:off x="5994094" y="9157594"/>
              <a:ext cx="1126490" cy="439420"/>
            </a:xfrm>
            <a:custGeom>
              <a:avLst/>
              <a:gdLst/>
              <a:ahLst/>
              <a:cxnLst/>
              <a:rect l="l" t="t" r="r" b="b"/>
              <a:pathLst>
                <a:path w="1126490" h="439420">
                  <a:moveTo>
                    <a:pt x="643494" y="322653"/>
                  </a:moveTo>
                  <a:lnTo>
                    <a:pt x="641655" y="324368"/>
                  </a:lnTo>
                  <a:lnTo>
                    <a:pt x="612177" y="344422"/>
                  </a:lnTo>
                  <a:lnTo>
                    <a:pt x="620755" y="351446"/>
                  </a:lnTo>
                  <a:lnTo>
                    <a:pt x="669842" y="382092"/>
                  </a:lnTo>
                  <a:lnTo>
                    <a:pt x="718431" y="406108"/>
                  </a:lnTo>
                  <a:lnTo>
                    <a:pt x="766523" y="423494"/>
                  </a:lnTo>
                  <a:lnTo>
                    <a:pt x="814116" y="434251"/>
                  </a:lnTo>
                  <a:lnTo>
                    <a:pt x="861211" y="438377"/>
                  </a:lnTo>
                  <a:lnTo>
                    <a:pt x="910809" y="439416"/>
                  </a:lnTo>
                  <a:lnTo>
                    <a:pt x="958617" y="437508"/>
                  </a:lnTo>
                  <a:lnTo>
                    <a:pt x="1004636" y="432651"/>
                  </a:lnTo>
                  <a:lnTo>
                    <a:pt x="1048865" y="424846"/>
                  </a:lnTo>
                  <a:lnTo>
                    <a:pt x="1088871" y="414080"/>
                  </a:lnTo>
                  <a:lnTo>
                    <a:pt x="1121277" y="402095"/>
                  </a:lnTo>
                  <a:lnTo>
                    <a:pt x="883404" y="402095"/>
                  </a:lnTo>
                  <a:lnTo>
                    <a:pt x="857381" y="401522"/>
                  </a:lnTo>
                  <a:lnTo>
                    <a:pt x="787490" y="391188"/>
                  </a:lnTo>
                  <a:lnTo>
                    <a:pt x="743361" y="377512"/>
                  </a:lnTo>
                  <a:lnTo>
                    <a:pt x="700370" y="358404"/>
                  </a:lnTo>
                  <a:lnTo>
                    <a:pt x="658519" y="333862"/>
                  </a:lnTo>
                  <a:lnTo>
                    <a:pt x="643494" y="322653"/>
                  </a:lnTo>
                  <a:close/>
                </a:path>
                <a:path w="1126490" h="439420">
                  <a:moveTo>
                    <a:pt x="1111419" y="367722"/>
                  </a:moveTo>
                  <a:lnTo>
                    <a:pt x="1104269" y="368260"/>
                  </a:lnTo>
                  <a:lnTo>
                    <a:pt x="1084363" y="371342"/>
                  </a:lnTo>
                  <a:lnTo>
                    <a:pt x="992051" y="390739"/>
                  </a:lnTo>
                  <a:lnTo>
                    <a:pt x="939652" y="398686"/>
                  </a:lnTo>
                  <a:lnTo>
                    <a:pt x="910828" y="401150"/>
                  </a:lnTo>
                  <a:lnTo>
                    <a:pt x="883404" y="402095"/>
                  </a:lnTo>
                  <a:lnTo>
                    <a:pt x="1121277" y="402095"/>
                  </a:lnTo>
                  <a:lnTo>
                    <a:pt x="1125175" y="400375"/>
                  </a:lnTo>
                  <a:lnTo>
                    <a:pt x="1126256" y="393847"/>
                  </a:lnTo>
                  <a:lnTo>
                    <a:pt x="1123751" y="382849"/>
                  </a:lnTo>
                  <a:lnTo>
                    <a:pt x="1117913" y="372584"/>
                  </a:lnTo>
                  <a:lnTo>
                    <a:pt x="1111419" y="367722"/>
                  </a:lnTo>
                  <a:close/>
                </a:path>
                <a:path w="1126490" h="439420">
                  <a:moveTo>
                    <a:pt x="20090" y="0"/>
                  </a:moveTo>
                  <a:lnTo>
                    <a:pt x="21638" y="4658"/>
                  </a:lnTo>
                  <a:lnTo>
                    <a:pt x="21922" y="8351"/>
                  </a:lnTo>
                  <a:lnTo>
                    <a:pt x="20942" y="11079"/>
                  </a:lnTo>
                  <a:lnTo>
                    <a:pt x="4805" y="27680"/>
                  </a:lnTo>
                  <a:lnTo>
                    <a:pt x="2478" y="30329"/>
                  </a:lnTo>
                  <a:lnTo>
                    <a:pt x="876" y="33912"/>
                  </a:lnTo>
                  <a:lnTo>
                    <a:pt x="0" y="38428"/>
                  </a:lnTo>
                  <a:lnTo>
                    <a:pt x="288" y="48074"/>
                  </a:lnTo>
                  <a:lnTo>
                    <a:pt x="17699" y="95109"/>
                  </a:lnTo>
                  <a:lnTo>
                    <a:pt x="56412" y="155677"/>
                  </a:lnTo>
                  <a:lnTo>
                    <a:pt x="82644" y="190258"/>
                  </a:lnTo>
                  <a:lnTo>
                    <a:pt x="112796" y="224726"/>
                  </a:lnTo>
                  <a:lnTo>
                    <a:pt x="146707" y="256542"/>
                  </a:lnTo>
                  <a:lnTo>
                    <a:pt x="184377" y="285708"/>
                  </a:lnTo>
                  <a:lnTo>
                    <a:pt x="225807" y="312223"/>
                  </a:lnTo>
                  <a:lnTo>
                    <a:pt x="270996" y="336087"/>
                  </a:lnTo>
                  <a:lnTo>
                    <a:pt x="319944" y="357301"/>
                  </a:lnTo>
                  <a:lnTo>
                    <a:pt x="372042" y="372741"/>
                  </a:lnTo>
                  <a:lnTo>
                    <a:pt x="423717" y="381377"/>
                  </a:lnTo>
                  <a:lnTo>
                    <a:pt x="474968" y="383209"/>
                  </a:lnTo>
                  <a:lnTo>
                    <a:pt x="525795" y="378236"/>
                  </a:lnTo>
                  <a:lnTo>
                    <a:pt x="567244" y="366673"/>
                  </a:lnTo>
                  <a:lnTo>
                    <a:pt x="605864" y="348717"/>
                  </a:lnTo>
                  <a:lnTo>
                    <a:pt x="606529" y="348265"/>
                  </a:lnTo>
                  <a:lnTo>
                    <a:pt x="442918" y="348250"/>
                  </a:lnTo>
                  <a:lnTo>
                    <a:pt x="394111" y="341096"/>
                  </a:lnTo>
                  <a:lnTo>
                    <a:pt x="342333" y="326804"/>
                  </a:lnTo>
                  <a:lnTo>
                    <a:pt x="299168" y="310310"/>
                  </a:lnTo>
                  <a:lnTo>
                    <a:pt x="257993" y="289961"/>
                  </a:lnTo>
                  <a:lnTo>
                    <a:pt x="218807" y="265754"/>
                  </a:lnTo>
                  <a:lnTo>
                    <a:pt x="181609" y="237692"/>
                  </a:lnTo>
                  <a:lnTo>
                    <a:pt x="146401" y="205773"/>
                  </a:lnTo>
                  <a:lnTo>
                    <a:pt x="120167" y="176872"/>
                  </a:lnTo>
                  <a:lnTo>
                    <a:pt x="94767" y="142551"/>
                  </a:lnTo>
                  <a:lnTo>
                    <a:pt x="70203" y="102810"/>
                  </a:lnTo>
                  <a:lnTo>
                    <a:pt x="46474" y="57648"/>
                  </a:lnTo>
                  <a:lnTo>
                    <a:pt x="23580" y="7066"/>
                  </a:lnTo>
                  <a:lnTo>
                    <a:pt x="20090" y="0"/>
                  </a:lnTo>
                  <a:close/>
                </a:path>
                <a:path w="1126490" h="439420">
                  <a:moveTo>
                    <a:pt x="582783" y="320353"/>
                  </a:moveTo>
                  <a:lnTo>
                    <a:pt x="571522" y="326879"/>
                  </a:lnTo>
                  <a:lnTo>
                    <a:pt x="531624" y="341141"/>
                  </a:lnTo>
                  <a:lnTo>
                    <a:pt x="488756" y="348265"/>
                  </a:lnTo>
                  <a:lnTo>
                    <a:pt x="606529" y="348265"/>
                  </a:lnTo>
                  <a:lnTo>
                    <a:pt x="612177" y="344422"/>
                  </a:lnTo>
                  <a:lnTo>
                    <a:pt x="582783" y="320353"/>
                  </a:lnTo>
                  <a:close/>
                </a:path>
                <a:path w="1126490" h="439420">
                  <a:moveTo>
                    <a:pt x="614105" y="300727"/>
                  </a:moveTo>
                  <a:lnTo>
                    <a:pt x="608450" y="305479"/>
                  </a:lnTo>
                  <a:lnTo>
                    <a:pt x="582783" y="320353"/>
                  </a:lnTo>
                  <a:lnTo>
                    <a:pt x="612177" y="344422"/>
                  </a:lnTo>
                  <a:lnTo>
                    <a:pt x="641655" y="324368"/>
                  </a:lnTo>
                  <a:lnTo>
                    <a:pt x="643494" y="322653"/>
                  </a:lnTo>
                  <a:lnTo>
                    <a:pt x="614105" y="300727"/>
                  </a:lnTo>
                  <a:close/>
                </a:path>
                <a:path w="1126490" h="439420">
                  <a:moveTo>
                    <a:pt x="683082" y="46434"/>
                  </a:moveTo>
                  <a:lnTo>
                    <a:pt x="606549" y="46434"/>
                  </a:lnTo>
                  <a:lnTo>
                    <a:pt x="635920" y="53973"/>
                  </a:lnTo>
                  <a:lnTo>
                    <a:pt x="659305" y="70392"/>
                  </a:lnTo>
                  <a:lnTo>
                    <a:pt x="676702" y="95693"/>
                  </a:lnTo>
                  <a:lnTo>
                    <a:pt x="688114" y="129876"/>
                  </a:lnTo>
                  <a:lnTo>
                    <a:pt x="688719" y="169987"/>
                  </a:lnTo>
                  <a:lnTo>
                    <a:pt x="681303" y="207869"/>
                  </a:lnTo>
                  <a:lnTo>
                    <a:pt x="665866" y="243519"/>
                  </a:lnTo>
                  <a:lnTo>
                    <a:pt x="642409" y="276940"/>
                  </a:lnTo>
                  <a:lnTo>
                    <a:pt x="614105" y="300727"/>
                  </a:lnTo>
                  <a:lnTo>
                    <a:pt x="643494" y="322653"/>
                  </a:lnTo>
                  <a:lnTo>
                    <a:pt x="674616" y="293627"/>
                  </a:lnTo>
                  <a:lnTo>
                    <a:pt x="700977" y="251589"/>
                  </a:lnTo>
                  <a:lnTo>
                    <a:pt x="717392" y="207473"/>
                  </a:lnTo>
                  <a:lnTo>
                    <a:pt x="723862" y="161281"/>
                  </a:lnTo>
                  <a:lnTo>
                    <a:pt x="720387" y="113012"/>
                  </a:lnTo>
                  <a:lnTo>
                    <a:pt x="704270" y="73046"/>
                  </a:lnTo>
                  <a:lnTo>
                    <a:pt x="683082" y="46434"/>
                  </a:lnTo>
                  <a:close/>
                </a:path>
                <a:path w="1126490" h="439420">
                  <a:moveTo>
                    <a:pt x="608736" y="12226"/>
                  </a:moveTo>
                  <a:lnTo>
                    <a:pt x="562510" y="21927"/>
                  </a:lnTo>
                  <a:lnTo>
                    <a:pt x="526365" y="53556"/>
                  </a:lnTo>
                  <a:lnTo>
                    <a:pt x="502315" y="103572"/>
                  </a:lnTo>
                  <a:lnTo>
                    <a:pt x="491992" y="166601"/>
                  </a:lnTo>
                  <a:lnTo>
                    <a:pt x="499506" y="204517"/>
                  </a:lnTo>
                  <a:lnTo>
                    <a:pt x="516140" y="241960"/>
                  </a:lnTo>
                  <a:lnTo>
                    <a:pt x="541893" y="278929"/>
                  </a:lnTo>
                  <a:lnTo>
                    <a:pt x="576764" y="315424"/>
                  </a:lnTo>
                  <a:lnTo>
                    <a:pt x="582783" y="320353"/>
                  </a:lnTo>
                  <a:lnTo>
                    <a:pt x="608450" y="305479"/>
                  </a:lnTo>
                  <a:lnTo>
                    <a:pt x="614105" y="300727"/>
                  </a:lnTo>
                  <a:lnTo>
                    <a:pt x="608590" y="296612"/>
                  </a:lnTo>
                  <a:lnTo>
                    <a:pt x="570333" y="258184"/>
                  </a:lnTo>
                  <a:lnTo>
                    <a:pt x="543749" y="218578"/>
                  </a:lnTo>
                  <a:lnTo>
                    <a:pt x="528837" y="177794"/>
                  </a:lnTo>
                  <a:lnTo>
                    <a:pt x="528083" y="154318"/>
                  </a:lnTo>
                  <a:lnTo>
                    <a:pt x="531250" y="130392"/>
                  </a:lnTo>
                  <a:lnTo>
                    <a:pt x="549346" y="81191"/>
                  </a:lnTo>
                  <a:lnTo>
                    <a:pt x="589864" y="47703"/>
                  </a:lnTo>
                  <a:lnTo>
                    <a:pt x="606549" y="46434"/>
                  </a:lnTo>
                  <a:lnTo>
                    <a:pt x="683082" y="46434"/>
                  </a:lnTo>
                  <a:lnTo>
                    <a:pt x="680289" y="42926"/>
                  </a:lnTo>
                  <a:lnTo>
                    <a:pt x="648444" y="22653"/>
                  </a:lnTo>
                  <a:lnTo>
                    <a:pt x="608736" y="12226"/>
                  </a:lnTo>
                  <a:close/>
                </a:path>
              </a:pathLst>
            </a:custGeom>
            <a:solidFill>
              <a:srgbClr val="CCB4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5152" y="9480277"/>
              <a:ext cx="212273" cy="18957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7007673"/>
            <a:ext cx="7556500" cy="3679825"/>
            <a:chOff x="0" y="7007673"/>
            <a:chExt cx="7556500" cy="3679825"/>
          </a:xfrm>
        </p:grpSpPr>
        <p:sp>
          <p:nvSpPr>
            <p:cNvPr id="10" name="object 10"/>
            <p:cNvSpPr/>
            <p:nvPr/>
          </p:nvSpPr>
          <p:spPr>
            <a:xfrm>
              <a:off x="0" y="10103426"/>
              <a:ext cx="7556500" cy="584200"/>
            </a:xfrm>
            <a:custGeom>
              <a:avLst/>
              <a:gdLst/>
              <a:ahLst/>
              <a:cxnLst/>
              <a:rect l="l" t="t" r="r" b="b"/>
              <a:pathLst>
                <a:path w="7556500" h="584200">
                  <a:moveTo>
                    <a:pt x="7555991" y="583882"/>
                  </a:moveTo>
                  <a:lnTo>
                    <a:pt x="0" y="583882"/>
                  </a:lnTo>
                  <a:lnTo>
                    <a:pt x="0" y="0"/>
                  </a:lnTo>
                  <a:lnTo>
                    <a:pt x="7555991" y="0"/>
                  </a:lnTo>
                  <a:lnTo>
                    <a:pt x="7555991" y="583882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3105" y="10267528"/>
              <a:ext cx="305232" cy="3052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007673"/>
              <a:ext cx="2231922" cy="367963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167481" y="3662534"/>
            <a:ext cx="1328420" cy="5497830"/>
          </a:xfrm>
          <a:prstGeom prst="rect">
            <a:avLst/>
          </a:prstGeom>
        </p:spPr>
        <p:txBody>
          <a:bodyPr wrap="square" lIns="0" tIns="635" rIns="0" bIns="0" rtlCol="0" vert="vert">
            <a:spAutoFit/>
          </a:bodyPr>
          <a:lstStyle/>
          <a:p>
            <a:pPr marL="1511935" marR="5080" indent="-1499870">
              <a:lnSpc>
                <a:spcPts val="5170"/>
              </a:lnSpc>
              <a:spcBef>
                <a:spcPts val="5"/>
              </a:spcBef>
            </a:pPr>
            <a:r>
              <a:rPr dirty="0" sz="4450">
                <a:latin typeface="Georgia"/>
                <a:cs typeface="Georgia"/>
              </a:rPr>
              <a:t>I</a:t>
            </a:r>
            <a:r>
              <a:rPr dirty="0" sz="4450">
                <a:latin typeface="Georgia"/>
                <a:cs typeface="Georgia"/>
              </a:rPr>
              <a:t>N</a:t>
            </a:r>
            <a:r>
              <a:rPr dirty="0" sz="4450">
                <a:latin typeface="Georgia"/>
                <a:cs typeface="Georgia"/>
              </a:rPr>
              <a:t>T</a:t>
            </a:r>
            <a:r>
              <a:rPr dirty="0" sz="4450">
                <a:latin typeface="Georgia"/>
                <a:cs typeface="Georgia"/>
              </a:rPr>
              <a:t>R</a:t>
            </a:r>
            <a:r>
              <a:rPr dirty="0" sz="4450">
                <a:latin typeface="Georgia"/>
                <a:cs typeface="Georgia"/>
              </a:rPr>
              <a:t>O</a:t>
            </a:r>
            <a:r>
              <a:rPr dirty="0" sz="4450">
                <a:latin typeface="Georgia"/>
                <a:cs typeface="Georgia"/>
              </a:rPr>
              <a:t>D</a:t>
            </a:r>
            <a:r>
              <a:rPr dirty="0" sz="4450">
                <a:latin typeface="Georgia"/>
                <a:cs typeface="Georgia"/>
              </a:rPr>
              <a:t>U</a:t>
            </a:r>
            <a:r>
              <a:rPr dirty="0" sz="4450">
                <a:latin typeface="Georgia"/>
                <a:cs typeface="Georgia"/>
              </a:rPr>
              <a:t>C</a:t>
            </a:r>
            <a:r>
              <a:rPr dirty="0" sz="4450">
                <a:latin typeface="Georgia"/>
                <a:cs typeface="Georgia"/>
              </a:rPr>
              <a:t>T</a:t>
            </a:r>
            <a:r>
              <a:rPr dirty="0" sz="4450">
                <a:latin typeface="Georgia"/>
                <a:cs typeface="Georgia"/>
              </a:rPr>
              <a:t>I</a:t>
            </a:r>
            <a:r>
              <a:rPr dirty="0" sz="4450">
                <a:latin typeface="Georgia"/>
                <a:cs typeface="Georgia"/>
              </a:rPr>
              <a:t>O</a:t>
            </a:r>
            <a:r>
              <a:rPr dirty="0" sz="4450">
                <a:latin typeface="Georgia"/>
                <a:cs typeface="Georgia"/>
              </a:rPr>
              <a:t>N</a:t>
            </a:r>
            <a:r>
              <a:rPr dirty="0" sz="4450" spc="-135">
                <a:latin typeface="Georgia"/>
                <a:cs typeface="Georgia"/>
              </a:rPr>
              <a:t> </a:t>
            </a:r>
            <a:r>
              <a:rPr dirty="0" sz="4450">
                <a:latin typeface="Georgia"/>
                <a:cs typeface="Georgia"/>
              </a:rPr>
              <a:t>A</a:t>
            </a:r>
            <a:r>
              <a:rPr dirty="0" sz="4450">
                <a:latin typeface="Georgia"/>
                <a:cs typeface="Georgia"/>
              </a:rPr>
              <a:t>N</a:t>
            </a:r>
            <a:r>
              <a:rPr dirty="0" sz="4450">
                <a:latin typeface="Georgia"/>
                <a:cs typeface="Georgia"/>
              </a:rPr>
              <a:t>D  </a:t>
            </a:r>
            <a:r>
              <a:rPr dirty="0" sz="4450" spc="-170">
                <a:latin typeface="Georgia"/>
                <a:cs typeface="Georgia"/>
              </a:rPr>
              <a:t>PURPOSE</a:t>
            </a:r>
            <a:endParaRPr sz="4450">
              <a:latin typeface="Georgia"/>
              <a:cs typeface="Georgi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37706" y="5752990"/>
            <a:ext cx="5157470" cy="3236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1083945">
              <a:lnSpc>
                <a:spcPct val="113999"/>
              </a:lnSpc>
              <a:spcBef>
                <a:spcPts val="95"/>
              </a:spcBef>
            </a:pPr>
            <a:r>
              <a:rPr dirty="0" sz="1150">
                <a:latin typeface="Verdana"/>
                <a:cs typeface="Verdana"/>
              </a:rPr>
              <a:t>This </a:t>
            </a:r>
            <a:r>
              <a:rPr dirty="0" sz="1150" spc="50">
                <a:latin typeface="Verdana"/>
                <a:cs typeface="Verdana"/>
              </a:rPr>
              <a:t>document </a:t>
            </a:r>
            <a:r>
              <a:rPr dirty="0" sz="1150" spc="20">
                <a:latin typeface="Verdana"/>
                <a:cs typeface="Verdana"/>
              </a:rPr>
              <a:t>outlines </a:t>
            </a:r>
            <a:r>
              <a:rPr dirty="0" sz="1150" spc="35">
                <a:latin typeface="Verdana"/>
                <a:cs typeface="Verdana"/>
              </a:rPr>
              <a:t>the </a:t>
            </a:r>
            <a:r>
              <a:rPr dirty="0" sz="1150" spc="-5">
                <a:latin typeface="Verdana"/>
                <a:cs typeface="Verdana"/>
              </a:rPr>
              <a:t>analysis </a:t>
            </a:r>
            <a:r>
              <a:rPr dirty="0" sz="1150" spc="45">
                <a:latin typeface="Verdana"/>
                <a:cs typeface="Verdana"/>
              </a:rPr>
              <a:t>conducted </a:t>
            </a:r>
            <a:r>
              <a:rPr dirty="0" sz="1150" spc="30">
                <a:latin typeface="Verdana"/>
                <a:cs typeface="Verdana"/>
              </a:rPr>
              <a:t>in </a:t>
            </a:r>
            <a:r>
              <a:rPr dirty="0" sz="1150" spc="35">
                <a:latin typeface="Verdana"/>
                <a:cs typeface="Verdana"/>
              </a:rPr>
              <a:t> </a:t>
            </a:r>
            <a:r>
              <a:rPr dirty="0" sz="1150" spc="25">
                <a:latin typeface="Verdana"/>
                <a:cs typeface="Verdana"/>
              </a:rPr>
              <a:t>Project </a:t>
            </a:r>
            <a:r>
              <a:rPr dirty="0" sz="1150" spc="-110">
                <a:latin typeface="Verdana"/>
                <a:cs typeface="Verdana"/>
              </a:rPr>
              <a:t>4:</a:t>
            </a:r>
            <a:r>
              <a:rPr dirty="0" sz="1150" spc="-105">
                <a:latin typeface="Verdana"/>
                <a:cs typeface="Verdana"/>
              </a:rPr>
              <a:t> </a:t>
            </a:r>
            <a:r>
              <a:rPr dirty="0" sz="1150" spc="25">
                <a:latin typeface="Verdana"/>
                <a:cs typeface="Verdana"/>
              </a:rPr>
              <a:t>Customer </a:t>
            </a:r>
            <a:r>
              <a:rPr dirty="0" sz="1150" spc="20">
                <a:latin typeface="Verdana"/>
                <a:cs typeface="Verdana"/>
              </a:rPr>
              <a:t>Lifecycle Value </a:t>
            </a:r>
            <a:r>
              <a:rPr dirty="0" sz="1150" spc="-35">
                <a:latin typeface="Verdana"/>
                <a:cs typeface="Verdana"/>
              </a:rPr>
              <a:t>(CLV)</a:t>
            </a:r>
            <a:r>
              <a:rPr dirty="0" sz="1150" spc="-30">
                <a:latin typeface="Verdana"/>
                <a:cs typeface="Verdana"/>
              </a:rPr>
              <a:t> </a:t>
            </a:r>
            <a:r>
              <a:rPr dirty="0" sz="1150" spc="5">
                <a:latin typeface="Verdana"/>
                <a:cs typeface="Verdana"/>
              </a:rPr>
              <a:t>for</a:t>
            </a:r>
            <a:r>
              <a:rPr dirty="0" sz="1150" spc="10">
                <a:latin typeface="Verdana"/>
                <a:cs typeface="Verdana"/>
              </a:rPr>
              <a:t> </a:t>
            </a:r>
            <a:r>
              <a:rPr dirty="0" sz="1150" spc="35">
                <a:latin typeface="Verdana"/>
                <a:cs typeface="Verdana"/>
              </a:rPr>
              <a:t>the </a:t>
            </a:r>
            <a:r>
              <a:rPr dirty="0" sz="1150" spc="40">
                <a:latin typeface="Verdana"/>
                <a:cs typeface="Verdana"/>
              </a:rPr>
              <a:t> </a:t>
            </a:r>
            <a:r>
              <a:rPr dirty="0" sz="1150" spc="15">
                <a:latin typeface="Verdana"/>
                <a:cs typeface="Verdana"/>
              </a:rPr>
              <a:t>DAB303 </a:t>
            </a:r>
            <a:r>
              <a:rPr dirty="0" sz="1150" spc="35">
                <a:latin typeface="Verdana"/>
                <a:cs typeface="Verdana"/>
              </a:rPr>
              <a:t>Marketing </a:t>
            </a:r>
            <a:r>
              <a:rPr dirty="0" sz="1150" spc="15">
                <a:latin typeface="Verdana"/>
                <a:cs typeface="Verdana"/>
              </a:rPr>
              <a:t>Analytics </a:t>
            </a:r>
            <a:r>
              <a:rPr dirty="0" sz="1150" spc="10">
                <a:latin typeface="Verdana"/>
                <a:cs typeface="Verdana"/>
              </a:rPr>
              <a:t>course.Through </a:t>
            </a:r>
            <a:r>
              <a:rPr dirty="0" sz="1150" spc="45">
                <a:latin typeface="Verdana"/>
                <a:cs typeface="Verdana"/>
              </a:rPr>
              <a:t>Python </a:t>
            </a:r>
            <a:r>
              <a:rPr dirty="0" sz="1150" spc="50">
                <a:latin typeface="Verdana"/>
                <a:cs typeface="Verdana"/>
              </a:rPr>
              <a:t> </a:t>
            </a:r>
            <a:r>
              <a:rPr dirty="0" sz="1150" spc="15">
                <a:latin typeface="Verdana"/>
                <a:cs typeface="Verdana"/>
              </a:rPr>
              <a:t>tools </a:t>
            </a:r>
            <a:r>
              <a:rPr dirty="0" sz="1150" spc="40">
                <a:latin typeface="Verdana"/>
                <a:cs typeface="Verdana"/>
              </a:rPr>
              <a:t>and </a:t>
            </a:r>
            <a:r>
              <a:rPr dirty="0" sz="1150" spc="15">
                <a:latin typeface="Verdana"/>
                <a:cs typeface="Verdana"/>
              </a:rPr>
              <a:t>techniques, </a:t>
            </a:r>
            <a:r>
              <a:rPr dirty="0" sz="1150" spc="60">
                <a:latin typeface="Verdana"/>
                <a:cs typeface="Verdana"/>
              </a:rPr>
              <a:t>we </a:t>
            </a:r>
            <a:r>
              <a:rPr dirty="0" sz="1150" spc="10">
                <a:latin typeface="Verdana"/>
                <a:cs typeface="Verdana"/>
              </a:rPr>
              <a:t>explore </a:t>
            </a:r>
            <a:r>
              <a:rPr dirty="0" sz="1150">
                <a:latin typeface="Verdana"/>
                <a:cs typeface="Verdana"/>
              </a:rPr>
              <a:t>a </a:t>
            </a:r>
            <a:r>
              <a:rPr dirty="0" sz="1150" spc="5">
                <a:latin typeface="Verdana"/>
                <a:cs typeface="Verdana"/>
              </a:rPr>
              <a:t>retailer </a:t>
            </a:r>
            <a:r>
              <a:rPr dirty="0" sz="1150" spc="-5">
                <a:latin typeface="Verdana"/>
                <a:cs typeface="Verdana"/>
              </a:rPr>
              <a:t>dataset, </a:t>
            </a:r>
            <a:r>
              <a:rPr dirty="0" sz="1150">
                <a:latin typeface="Verdana"/>
                <a:cs typeface="Verdana"/>
              </a:rPr>
              <a:t> </a:t>
            </a:r>
            <a:r>
              <a:rPr dirty="0" sz="1150" spc="30">
                <a:latin typeface="Verdana"/>
                <a:cs typeface="Verdana"/>
              </a:rPr>
              <a:t>focusing </a:t>
            </a:r>
            <a:r>
              <a:rPr dirty="0" sz="1150" spc="45">
                <a:latin typeface="Verdana"/>
                <a:cs typeface="Verdana"/>
              </a:rPr>
              <a:t>on </a:t>
            </a:r>
            <a:r>
              <a:rPr dirty="0" sz="1150" spc="20">
                <a:latin typeface="Verdana"/>
                <a:cs typeface="Verdana"/>
              </a:rPr>
              <a:t>data </a:t>
            </a:r>
            <a:r>
              <a:rPr dirty="0" sz="1150" spc="10">
                <a:latin typeface="Verdana"/>
                <a:cs typeface="Verdana"/>
              </a:rPr>
              <a:t>preprocessing, </a:t>
            </a:r>
            <a:r>
              <a:rPr dirty="0" sz="1150" spc="5">
                <a:latin typeface="Verdana"/>
                <a:cs typeface="Verdana"/>
              </a:rPr>
              <a:t>exploratory </a:t>
            </a:r>
            <a:r>
              <a:rPr dirty="0" sz="1150" spc="-20">
                <a:latin typeface="Verdana"/>
                <a:cs typeface="Verdana"/>
              </a:rPr>
              <a:t>analysis, </a:t>
            </a:r>
            <a:r>
              <a:rPr dirty="0" sz="1150" spc="-15">
                <a:latin typeface="Verdana"/>
                <a:cs typeface="Verdana"/>
              </a:rPr>
              <a:t> </a:t>
            </a:r>
            <a:r>
              <a:rPr dirty="0" sz="1150" spc="40">
                <a:latin typeface="Verdana"/>
                <a:cs typeface="Verdana"/>
              </a:rPr>
              <a:t>and </a:t>
            </a:r>
            <a:r>
              <a:rPr dirty="0" sz="1150" spc="20">
                <a:latin typeface="Verdana"/>
                <a:cs typeface="Verdana"/>
              </a:rPr>
              <a:t>predictive</a:t>
            </a:r>
            <a:r>
              <a:rPr dirty="0" sz="1150" spc="25">
                <a:latin typeface="Verdana"/>
                <a:cs typeface="Verdana"/>
              </a:rPr>
              <a:t> </a:t>
            </a:r>
            <a:r>
              <a:rPr dirty="0" sz="1150" spc="45">
                <a:latin typeface="Verdana"/>
                <a:cs typeface="Verdana"/>
              </a:rPr>
              <a:t>modeling </a:t>
            </a:r>
            <a:r>
              <a:rPr dirty="0" sz="1150" spc="30">
                <a:latin typeface="Verdana"/>
                <a:cs typeface="Verdana"/>
              </a:rPr>
              <a:t>to</a:t>
            </a:r>
            <a:r>
              <a:rPr dirty="0" sz="1150" spc="35">
                <a:latin typeface="Verdana"/>
                <a:cs typeface="Verdana"/>
              </a:rPr>
              <a:t> </a:t>
            </a:r>
            <a:r>
              <a:rPr dirty="0" sz="1150" spc="30">
                <a:latin typeface="Verdana"/>
                <a:cs typeface="Verdana"/>
              </a:rPr>
              <a:t>understand</a:t>
            </a:r>
            <a:r>
              <a:rPr dirty="0" sz="1150" spc="35">
                <a:latin typeface="Verdana"/>
                <a:cs typeface="Verdana"/>
              </a:rPr>
              <a:t> </a:t>
            </a:r>
            <a:r>
              <a:rPr dirty="0" sz="1150" spc="30">
                <a:latin typeface="Verdana"/>
                <a:cs typeface="Verdana"/>
              </a:rPr>
              <a:t>customer </a:t>
            </a:r>
            <a:r>
              <a:rPr dirty="0" sz="1150" spc="35">
                <a:latin typeface="Verdana"/>
                <a:cs typeface="Verdana"/>
              </a:rPr>
              <a:t> </a:t>
            </a:r>
            <a:r>
              <a:rPr dirty="0" sz="1150" spc="15">
                <a:latin typeface="Verdana"/>
                <a:cs typeface="Verdana"/>
              </a:rPr>
              <a:t>behavior</a:t>
            </a:r>
            <a:r>
              <a:rPr dirty="0" sz="1150" spc="-100">
                <a:latin typeface="Verdana"/>
                <a:cs typeface="Verdana"/>
              </a:rPr>
              <a:t> </a:t>
            </a:r>
            <a:r>
              <a:rPr dirty="0" sz="1150" spc="40">
                <a:latin typeface="Verdana"/>
                <a:cs typeface="Verdana"/>
              </a:rPr>
              <a:t>and</a:t>
            </a:r>
            <a:r>
              <a:rPr dirty="0" sz="1150" spc="-95">
                <a:latin typeface="Verdana"/>
                <a:cs typeface="Verdana"/>
              </a:rPr>
              <a:t> </a:t>
            </a:r>
            <a:r>
              <a:rPr dirty="0" sz="1150" spc="20">
                <a:latin typeface="Verdana"/>
                <a:cs typeface="Verdana"/>
              </a:rPr>
              <a:t>quantify</a:t>
            </a:r>
            <a:r>
              <a:rPr dirty="0" sz="1150" spc="-95">
                <a:latin typeface="Verdana"/>
                <a:cs typeface="Verdana"/>
              </a:rPr>
              <a:t> </a:t>
            </a:r>
            <a:r>
              <a:rPr dirty="0" sz="1150" spc="-15">
                <a:latin typeface="Verdana"/>
                <a:cs typeface="Verdana"/>
              </a:rPr>
              <a:t>CLV.</a:t>
            </a:r>
            <a:endParaRPr sz="11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Verdana"/>
              <a:cs typeface="Verdana"/>
            </a:endParaRPr>
          </a:p>
          <a:p>
            <a:pPr algn="just" marL="12700" marR="1083945">
              <a:lnSpc>
                <a:spcPct val="113999"/>
              </a:lnSpc>
            </a:pPr>
            <a:r>
              <a:rPr dirty="0" sz="1150" spc="15">
                <a:latin typeface="Verdana"/>
                <a:cs typeface="Verdana"/>
              </a:rPr>
              <a:t>The project </a:t>
            </a:r>
            <a:r>
              <a:rPr dirty="0" sz="1150" spc="20">
                <a:latin typeface="Verdana"/>
                <a:cs typeface="Verdana"/>
              </a:rPr>
              <a:t>aims </a:t>
            </a:r>
            <a:r>
              <a:rPr dirty="0" sz="1150" spc="30">
                <a:latin typeface="Verdana"/>
                <a:cs typeface="Verdana"/>
              </a:rPr>
              <a:t>to </a:t>
            </a:r>
            <a:r>
              <a:rPr dirty="0" sz="1150" spc="10">
                <a:latin typeface="Verdana"/>
                <a:cs typeface="Verdana"/>
              </a:rPr>
              <a:t>extract </a:t>
            </a:r>
            <a:r>
              <a:rPr dirty="0" sz="1150" spc="35">
                <a:latin typeface="Verdana"/>
                <a:cs typeface="Verdana"/>
              </a:rPr>
              <a:t>meaningful </a:t>
            </a:r>
            <a:r>
              <a:rPr dirty="0" sz="1150" spc="20">
                <a:latin typeface="Verdana"/>
                <a:cs typeface="Verdana"/>
              </a:rPr>
              <a:t>insights </a:t>
            </a:r>
            <a:r>
              <a:rPr dirty="0" sz="1150" spc="30">
                <a:latin typeface="Verdana"/>
                <a:cs typeface="Verdana"/>
              </a:rPr>
              <a:t>from </a:t>
            </a:r>
            <a:r>
              <a:rPr dirty="0" sz="1150" spc="-390">
                <a:latin typeface="Verdana"/>
                <a:cs typeface="Verdana"/>
              </a:rPr>
              <a:t> </a:t>
            </a:r>
            <a:r>
              <a:rPr dirty="0" sz="1150" spc="35">
                <a:latin typeface="Verdana"/>
                <a:cs typeface="Verdana"/>
              </a:rPr>
              <a:t>the</a:t>
            </a:r>
            <a:r>
              <a:rPr dirty="0" sz="1150" spc="-15">
                <a:latin typeface="Verdana"/>
                <a:cs typeface="Verdana"/>
              </a:rPr>
              <a:t> </a:t>
            </a:r>
            <a:r>
              <a:rPr dirty="0" sz="1150" spc="15">
                <a:latin typeface="Verdana"/>
                <a:cs typeface="Verdana"/>
              </a:rPr>
              <a:t>dataset</a:t>
            </a:r>
            <a:r>
              <a:rPr dirty="0" sz="1150" spc="-15">
                <a:latin typeface="Verdana"/>
                <a:cs typeface="Verdana"/>
              </a:rPr>
              <a:t> </a:t>
            </a:r>
            <a:r>
              <a:rPr dirty="0" sz="1150" spc="15">
                <a:latin typeface="Verdana"/>
                <a:cs typeface="Verdana"/>
              </a:rPr>
              <a:t>by</a:t>
            </a:r>
            <a:r>
              <a:rPr dirty="0" sz="1150" spc="-10">
                <a:latin typeface="Verdana"/>
                <a:cs typeface="Verdana"/>
              </a:rPr>
              <a:t> </a:t>
            </a:r>
            <a:r>
              <a:rPr dirty="0" sz="1150" spc="25">
                <a:latin typeface="Verdana"/>
                <a:cs typeface="Verdana"/>
              </a:rPr>
              <a:t>creating</a:t>
            </a:r>
            <a:r>
              <a:rPr dirty="0" sz="1150" spc="-15">
                <a:latin typeface="Verdana"/>
                <a:cs typeface="Verdana"/>
              </a:rPr>
              <a:t> </a:t>
            </a:r>
            <a:r>
              <a:rPr dirty="0" sz="1150" spc="10">
                <a:latin typeface="Verdana"/>
                <a:cs typeface="Verdana"/>
              </a:rPr>
              <a:t>relevant</a:t>
            </a:r>
            <a:r>
              <a:rPr dirty="0" sz="1150" spc="-15">
                <a:latin typeface="Verdana"/>
                <a:cs typeface="Verdana"/>
              </a:rPr>
              <a:t> </a:t>
            </a:r>
            <a:r>
              <a:rPr dirty="0" sz="1150" spc="-10">
                <a:latin typeface="Verdana"/>
                <a:cs typeface="Verdana"/>
              </a:rPr>
              <a:t>features, </a:t>
            </a:r>
            <a:r>
              <a:rPr dirty="0" sz="1150" spc="50">
                <a:latin typeface="Verdana"/>
                <a:cs typeface="Verdana"/>
              </a:rPr>
              <a:t>conducting </a:t>
            </a:r>
            <a:r>
              <a:rPr dirty="0" sz="1150" spc="-395">
                <a:latin typeface="Verdana"/>
                <a:cs typeface="Verdana"/>
              </a:rPr>
              <a:t> </a:t>
            </a:r>
            <a:r>
              <a:rPr dirty="0" sz="1150" spc="5">
                <a:latin typeface="Verdana"/>
                <a:cs typeface="Verdana"/>
              </a:rPr>
              <a:t>exploratory</a:t>
            </a:r>
            <a:r>
              <a:rPr dirty="0" sz="1150" spc="10">
                <a:latin typeface="Verdana"/>
                <a:cs typeface="Verdana"/>
              </a:rPr>
              <a:t> </a:t>
            </a:r>
            <a:r>
              <a:rPr dirty="0" sz="1150" spc="40">
                <a:latin typeface="Verdana"/>
                <a:cs typeface="Verdana"/>
              </a:rPr>
              <a:t>and</a:t>
            </a:r>
            <a:r>
              <a:rPr dirty="0" sz="1150" spc="45">
                <a:latin typeface="Verdana"/>
                <a:cs typeface="Verdana"/>
              </a:rPr>
              <a:t> </a:t>
            </a:r>
            <a:r>
              <a:rPr dirty="0" sz="1150" spc="30">
                <a:latin typeface="Verdana"/>
                <a:cs typeface="Verdana"/>
              </a:rPr>
              <a:t>advanced</a:t>
            </a:r>
            <a:r>
              <a:rPr dirty="0" sz="1150" spc="35">
                <a:latin typeface="Verdana"/>
                <a:cs typeface="Verdana"/>
              </a:rPr>
              <a:t> </a:t>
            </a:r>
            <a:r>
              <a:rPr dirty="0" sz="1150" spc="-20">
                <a:latin typeface="Verdana"/>
                <a:cs typeface="Verdana"/>
              </a:rPr>
              <a:t>analyses,</a:t>
            </a:r>
            <a:r>
              <a:rPr dirty="0" sz="1150" spc="-15">
                <a:latin typeface="Verdana"/>
                <a:cs typeface="Verdana"/>
              </a:rPr>
              <a:t> </a:t>
            </a:r>
            <a:r>
              <a:rPr dirty="0" sz="1150" spc="40">
                <a:latin typeface="Verdana"/>
                <a:cs typeface="Verdana"/>
              </a:rPr>
              <a:t>and</a:t>
            </a:r>
            <a:r>
              <a:rPr dirty="0" sz="1150" spc="45">
                <a:latin typeface="Verdana"/>
                <a:cs typeface="Verdana"/>
              </a:rPr>
              <a:t> </a:t>
            </a:r>
            <a:r>
              <a:rPr dirty="0" sz="1150" spc="40">
                <a:latin typeface="Verdana"/>
                <a:cs typeface="Verdana"/>
              </a:rPr>
              <a:t>building </a:t>
            </a:r>
            <a:r>
              <a:rPr dirty="0" sz="1150" spc="45">
                <a:latin typeface="Verdana"/>
                <a:cs typeface="Verdana"/>
              </a:rPr>
              <a:t> </a:t>
            </a:r>
            <a:r>
              <a:rPr dirty="0" sz="1150" spc="15">
                <a:latin typeface="Verdana"/>
                <a:cs typeface="Verdana"/>
              </a:rPr>
              <a:t>regression</a:t>
            </a:r>
            <a:r>
              <a:rPr dirty="0" sz="1150" spc="20">
                <a:latin typeface="Verdana"/>
                <a:cs typeface="Verdana"/>
              </a:rPr>
              <a:t> </a:t>
            </a:r>
            <a:r>
              <a:rPr dirty="0" sz="1150" spc="35">
                <a:latin typeface="Verdana"/>
                <a:cs typeface="Verdana"/>
              </a:rPr>
              <a:t>models </a:t>
            </a:r>
            <a:r>
              <a:rPr dirty="0" sz="1150" spc="30">
                <a:latin typeface="Verdana"/>
                <a:cs typeface="Verdana"/>
              </a:rPr>
              <a:t>to predict </a:t>
            </a:r>
            <a:r>
              <a:rPr dirty="0" sz="1150" spc="-15">
                <a:latin typeface="Verdana"/>
                <a:cs typeface="Verdana"/>
              </a:rPr>
              <a:t>CLV.</a:t>
            </a:r>
            <a:r>
              <a:rPr dirty="0" sz="1150" spc="-10">
                <a:latin typeface="Verdana"/>
                <a:cs typeface="Verdana"/>
              </a:rPr>
              <a:t> </a:t>
            </a:r>
            <a:r>
              <a:rPr dirty="0" sz="1150" spc="15">
                <a:latin typeface="Verdana"/>
                <a:cs typeface="Verdana"/>
              </a:rPr>
              <a:t>The</a:t>
            </a:r>
            <a:r>
              <a:rPr dirty="0" sz="1150" spc="20">
                <a:latin typeface="Verdana"/>
                <a:cs typeface="Verdana"/>
              </a:rPr>
              <a:t> </a:t>
            </a:r>
            <a:r>
              <a:rPr dirty="0" sz="1150" spc="50">
                <a:latin typeface="Verdana"/>
                <a:cs typeface="Verdana"/>
              </a:rPr>
              <a:t>document </a:t>
            </a:r>
            <a:r>
              <a:rPr dirty="0" sz="1150" spc="55">
                <a:latin typeface="Verdana"/>
                <a:cs typeface="Verdana"/>
              </a:rPr>
              <a:t> </a:t>
            </a:r>
            <a:r>
              <a:rPr dirty="0" sz="1150" spc="-10">
                <a:latin typeface="Verdana"/>
                <a:cs typeface="Verdana"/>
              </a:rPr>
              <a:t>serves</a:t>
            </a:r>
            <a:r>
              <a:rPr dirty="0" sz="1150" spc="-5">
                <a:latin typeface="Verdana"/>
                <a:cs typeface="Verdana"/>
              </a:rPr>
              <a:t> </a:t>
            </a:r>
            <a:r>
              <a:rPr dirty="0" sz="1150" spc="-15">
                <a:latin typeface="Verdana"/>
                <a:cs typeface="Verdana"/>
              </a:rPr>
              <a:t>as</a:t>
            </a:r>
            <a:r>
              <a:rPr dirty="0" sz="1150" spc="-10">
                <a:latin typeface="Verdana"/>
                <a:cs typeface="Verdana"/>
              </a:rPr>
              <a:t> </a:t>
            </a:r>
            <a:r>
              <a:rPr dirty="0" sz="1150">
                <a:latin typeface="Verdana"/>
                <a:cs typeface="Verdana"/>
              </a:rPr>
              <a:t>a</a:t>
            </a:r>
            <a:r>
              <a:rPr dirty="0" sz="1150" spc="5">
                <a:latin typeface="Verdana"/>
                <a:cs typeface="Verdana"/>
              </a:rPr>
              <a:t> </a:t>
            </a:r>
            <a:r>
              <a:rPr dirty="0" sz="1150" spc="10">
                <a:latin typeface="Verdana"/>
                <a:cs typeface="Verdana"/>
              </a:rPr>
              <a:t>guide,</a:t>
            </a:r>
            <a:r>
              <a:rPr dirty="0" sz="1150" spc="15">
                <a:latin typeface="Verdana"/>
                <a:cs typeface="Verdana"/>
              </a:rPr>
              <a:t> </a:t>
            </a:r>
            <a:r>
              <a:rPr dirty="0" sz="1150" spc="30">
                <a:latin typeface="Verdana"/>
                <a:cs typeface="Verdana"/>
              </a:rPr>
              <a:t>detailing</a:t>
            </a:r>
            <a:r>
              <a:rPr dirty="0" sz="1150" spc="35">
                <a:latin typeface="Verdana"/>
                <a:cs typeface="Verdana"/>
              </a:rPr>
              <a:t> </a:t>
            </a:r>
            <a:r>
              <a:rPr dirty="0" sz="1150" spc="20">
                <a:latin typeface="Verdana"/>
                <a:cs typeface="Verdana"/>
              </a:rPr>
              <a:t>methodology,</a:t>
            </a:r>
            <a:r>
              <a:rPr dirty="0" sz="1150" spc="25">
                <a:latin typeface="Verdana"/>
                <a:cs typeface="Verdana"/>
              </a:rPr>
              <a:t> </a:t>
            </a:r>
            <a:r>
              <a:rPr dirty="0" sz="1150" spc="45">
                <a:latin typeface="Verdana"/>
                <a:cs typeface="Verdana"/>
              </a:rPr>
              <a:t>code </a:t>
            </a:r>
            <a:r>
              <a:rPr dirty="0" sz="1150" spc="50">
                <a:latin typeface="Verdana"/>
                <a:cs typeface="Verdana"/>
              </a:rPr>
              <a:t> </a:t>
            </a:r>
            <a:r>
              <a:rPr dirty="0" sz="1150" spc="25">
                <a:latin typeface="Verdana"/>
                <a:cs typeface="Verdana"/>
              </a:rPr>
              <a:t>implementation, </a:t>
            </a:r>
            <a:r>
              <a:rPr dirty="0" sz="1150" spc="40">
                <a:latin typeface="Verdana"/>
                <a:cs typeface="Verdana"/>
              </a:rPr>
              <a:t>and </a:t>
            </a:r>
            <a:r>
              <a:rPr dirty="0" sz="1150" spc="5">
                <a:latin typeface="Verdana"/>
                <a:cs typeface="Verdana"/>
              </a:rPr>
              <a:t>key </a:t>
            </a:r>
            <a:r>
              <a:rPr dirty="0" sz="1150" spc="30">
                <a:latin typeface="Verdana"/>
                <a:cs typeface="Verdana"/>
              </a:rPr>
              <a:t>findings </a:t>
            </a:r>
            <a:r>
              <a:rPr dirty="0" sz="1150" spc="5">
                <a:latin typeface="Verdana"/>
                <a:cs typeface="Verdana"/>
              </a:rPr>
              <a:t>for </a:t>
            </a:r>
            <a:r>
              <a:rPr dirty="0" sz="1150" spc="45">
                <a:latin typeface="Verdana"/>
                <a:cs typeface="Verdana"/>
              </a:rPr>
              <a:t>both </a:t>
            </a:r>
            <a:r>
              <a:rPr dirty="0" sz="1150" spc="30">
                <a:latin typeface="Verdana"/>
                <a:cs typeface="Verdana"/>
              </a:rPr>
              <a:t>technical </a:t>
            </a:r>
            <a:r>
              <a:rPr dirty="0" sz="1150" spc="35">
                <a:latin typeface="Verdana"/>
                <a:cs typeface="Verdana"/>
              </a:rPr>
              <a:t> </a:t>
            </a:r>
            <a:r>
              <a:rPr dirty="0" sz="1150" spc="40">
                <a:latin typeface="Verdana"/>
                <a:cs typeface="Verdana"/>
              </a:rPr>
              <a:t>and</a:t>
            </a:r>
            <a:r>
              <a:rPr dirty="0" sz="1150" spc="-100">
                <a:latin typeface="Verdana"/>
                <a:cs typeface="Verdana"/>
              </a:rPr>
              <a:t> </a:t>
            </a:r>
            <a:r>
              <a:rPr dirty="0" sz="1150" spc="15">
                <a:latin typeface="Verdana"/>
                <a:cs typeface="Verdana"/>
              </a:rPr>
              <a:t>business</a:t>
            </a:r>
            <a:r>
              <a:rPr dirty="0" sz="1150" spc="-95">
                <a:latin typeface="Verdana"/>
                <a:cs typeface="Verdana"/>
              </a:rPr>
              <a:t> </a:t>
            </a:r>
            <a:r>
              <a:rPr dirty="0" sz="1150" spc="20">
                <a:latin typeface="Verdana"/>
                <a:cs typeface="Verdana"/>
              </a:rPr>
              <a:t>understanding.</a:t>
            </a:r>
            <a:endParaRPr sz="11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240"/>
              </a:spcBef>
            </a:pPr>
            <a:r>
              <a:rPr dirty="0" sz="1200" spc="75" i="1">
                <a:latin typeface="Arial"/>
                <a:cs typeface="Arial"/>
              </a:rPr>
              <a:t>L</a:t>
            </a:r>
            <a:r>
              <a:rPr dirty="0" sz="1200" spc="-40" i="1">
                <a:latin typeface="Arial"/>
                <a:cs typeface="Arial"/>
              </a:rPr>
              <a:t>E</a:t>
            </a:r>
            <a:r>
              <a:rPr dirty="0" sz="1200" spc="50" i="1">
                <a:latin typeface="Arial"/>
                <a:cs typeface="Arial"/>
              </a:rPr>
              <a:t>T</a:t>
            </a:r>
            <a:r>
              <a:rPr dirty="0" sz="1200" spc="-45" i="1">
                <a:latin typeface="Arial"/>
                <a:cs typeface="Arial"/>
              </a:rPr>
              <a:t>'</a:t>
            </a:r>
            <a:r>
              <a:rPr dirty="0" sz="1200" spc="-215" i="1">
                <a:latin typeface="Arial"/>
                <a:cs typeface="Arial"/>
              </a:rPr>
              <a:t> </a:t>
            </a:r>
            <a:r>
              <a:rPr dirty="0" sz="1200" spc="-95" i="1">
                <a:latin typeface="Arial"/>
                <a:cs typeface="Arial"/>
              </a:rPr>
              <a:t>S</a:t>
            </a:r>
            <a:r>
              <a:rPr dirty="0" sz="1200" i="1">
                <a:latin typeface="Arial"/>
                <a:cs typeface="Arial"/>
              </a:rPr>
              <a:t> </a:t>
            </a:r>
            <a:r>
              <a:rPr dirty="0" sz="1200" spc="-85" i="1">
                <a:latin typeface="Arial"/>
                <a:cs typeface="Arial"/>
              </a:rPr>
              <a:t> </a:t>
            </a:r>
            <a:r>
              <a:rPr dirty="0" sz="1200" spc="85" i="1">
                <a:latin typeface="Arial"/>
                <a:cs typeface="Arial"/>
              </a:rPr>
              <a:t>D</a:t>
            </a:r>
            <a:r>
              <a:rPr dirty="0" sz="1200" spc="15" i="1">
                <a:latin typeface="Arial"/>
                <a:cs typeface="Arial"/>
              </a:rPr>
              <a:t>O</a:t>
            </a:r>
            <a:r>
              <a:rPr dirty="0" sz="1200" i="1">
                <a:latin typeface="Arial"/>
                <a:cs typeface="Arial"/>
              </a:rPr>
              <a:t> </a:t>
            </a:r>
            <a:r>
              <a:rPr dirty="0" sz="1200" spc="-85" i="1">
                <a:latin typeface="Arial"/>
                <a:cs typeface="Arial"/>
              </a:rPr>
              <a:t> </a:t>
            </a:r>
            <a:r>
              <a:rPr dirty="0" sz="1200" spc="60" i="1">
                <a:latin typeface="Arial"/>
                <a:cs typeface="Arial"/>
              </a:rPr>
              <a:t>I</a:t>
            </a:r>
            <a:r>
              <a:rPr dirty="0" sz="1200" spc="50" i="1">
                <a:latin typeface="Arial"/>
                <a:cs typeface="Arial"/>
              </a:rPr>
              <a:t>T</a:t>
            </a:r>
            <a:r>
              <a:rPr dirty="0" sz="1200" spc="-35" i="1">
                <a:latin typeface="Arial"/>
                <a:cs typeface="Arial"/>
              </a:rPr>
              <a:t>!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345" y="0"/>
            <a:ext cx="2826474" cy="1021147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840258" y="6259432"/>
            <a:ext cx="1133475" cy="512445"/>
            <a:chOff x="5840258" y="6259432"/>
            <a:chExt cx="1133475" cy="512445"/>
          </a:xfrm>
        </p:grpSpPr>
        <p:sp>
          <p:nvSpPr>
            <p:cNvPr id="4" name="object 4"/>
            <p:cNvSpPr/>
            <p:nvPr/>
          </p:nvSpPr>
          <p:spPr>
            <a:xfrm>
              <a:off x="5840258" y="6259432"/>
              <a:ext cx="1126490" cy="439420"/>
            </a:xfrm>
            <a:custGeom>
              <a:avLst/>
              <a:gdLst/>
              <a:ahLst/>
              <a:cxnLst/>
              <a:rect l="l" t="t" r="r" b="b"/>
              <a:pathLst>
                <a:path w="1126490" h="439420">
                  <a:moveTo>
                    <a:pt x="643494" y="322653"/>
                  </a:moveTo>
                  <a:lnTo>
                    <a:pt x="641655" y="324368"/>
                  </a:lnTo>
                  <a:lnTo>
                    <a:pt x="612177" y="344422"/>
                  </a:lnTo>
                  <a:lnTo>
                    <a:pt x="620755" y="351446"/>
                  </a:lnTo>
                  <a:lnTo>
                    <a:pt x="669842" y="382092"/>
                  </a:lnTo>
                  <a:lnTo>
                    <a:pt x="718431" y="406108"/>
                  </a:lnTo>
                  <a:lnTo>
                    <a:pt x="766523" y="423494"/>
                  </a:lnTo>
                  <a:lnTo>
                    <a:pt x="814116" y="434251"/>
                  </a:lnTo>
                  <a:lnTo>
                    <a:pt x="861211" y="438377"/>
                  </a:lnTo>
                  <a:lnTo>
                    <a:pt x="910809" y="439416"/>
                  </a:lnTo>
                  <a:lnTo>
                    <a:pt x="958617" y="437508"/>
                  </a:lnTo>
                  <a:lnTo>
                    <a:pt x="1004636" y="432651"/>
                  </a:lnTo>
                  <a:lnTo>
                    <a:pt x="1048865" y="424846"/>
                  </a:lnTo>
                  <a:lnTo>
                    <a:pt x="1088871" y="414080"/>
                  </a:lnTo>
                  <a:lnTo>
                    <a:pt x="1121277" y="402095"/>
                  </a:lnTo>
                  <a:lnTo>
                    <a:pt x="883404" y="402095"/>
                  </a:lnTo>
                  <a:lnTo>
                    <a:pt x="857381" y="401522"/>
                  </a:lnTo>
                  <a:lnTo>
                    <a:pt x="787490" y="391188"/>
                  </a:lnTo>
                  <a:lnTo>
                    <a:pt x="743361" y="377512"/>
                  </a:lnTo>
                  <a:lnTo>
                    <a:pt x="700370" y="358404"/>
                  </a:lnTo>
                  <a:lnTo>
                    <a:pt x="658519" y="333862"/>
                  </a:lnTo>
                  <a:lnTo>
                    <a:pt x="643494" y="322653"/>
                  </a:lnTo>
                  <a:close/>
                </a:path>
                <a:path w="1126490" h="439420">
                  <a:moveTo>
                    <a:pt x="1111419" y="367722"/>
                  </a:moveTo>
                  <a:lnTo>
                    <a:pt x="1104269" y="368260"/>
                  </a:lnTo>
                  <a:lnTo>
                    <a:pt x="1084363" y="371342"/>
                  </a:lnTo>
                  <a:lnTo>
                    <a:pt x="992051" y="390739"/>
                  </a:lnTo>
                  <a:lnTo>
                    <a:pt x="939652" y="398686"/>
                  </a:lnTo>
                  <a:lnTo>
                    <a:pt x="910828" y="401150"/>
                  </a:lnTo>
                  <a:lnTo>
                    <a:pt x="883404" y="402095"/>
                  </a:lnTo>
                  <a:lnTo>
                    <a:pt x="1121277" y="402095"/>
                  </a:lnTo>
                  <a:lnTo>
                    <a:pt x="1125175" y="400375"/>
                  </a:lnTo>
                  <a:lnTo>
                    <a:pt x="1126256" y="393847"/>
                  </a:lnTo>
                  <a:lnTo>
                    <a:pt x="1123751" y="382849"/>
                  </a:lnTo>
                  <a:lnTo>
                    <a:pt x="1117913" y="372584"/>
                  </a:lnTo>
                  <a:lnTo>
                    <a:pt x="1111419" y="367722"/>
                  </a:lnTo>
                  <a:close/>
                </a:path>
                <a:path w="1126490" h="439420">
                  <a:moveTo>
                    <a:pt x="20090" y="0"/>
                  </a:moveTo>
                  <a:lnTo>
                    <a:pt x="21638" y="4658"/>
                  </a:lnTo>
                  <a:lnTo>
                    <a:pt x="21922" y="8351"/>
                  </a:lnTo>
                  <a:lnTo>
                    <a:pt x="20942" y="11079"/>
                  </a:lnTo>
                  <a:lnTo>
                    <a:pt x="4805" y="27680"/>
                  </a:lnTo>
                  <a:lnTo>
                    <a:pt x="2478" y="30329"/>
                  </a:lnTo>
                  <a:lnTo>
                    <a:pt x="876" y="33912"/>
                  </a:lnTo>
                  <a:lnTo>
                    <a:pt x="0" y="38428"/>
                  </a:lnTo>
                  <a:lnTo>
                    <a:pt x="288" y="48074"/>
                  </a:lnTo>
                  <a:lnTo>
                    <a:pt x="17699" y="95109"/>
                  </a:lnTo>
                  <a:lnTo>
                    <a:pt x="56412" y="155677"/>
                  </a:lnTo>
                  <a:lnTo>
                    <a:pt x="82644" y="190258"/>
                  </a:lnTo>
                  <a:lnTo>
                    <a:pt x="112796" y="224726"/>
                  </a:lnTo>
                  <a:lnTo>
                    <a:pt x="146707" y="256542"/>
                  </a:lnTo>
                  <a:lnTo>
                    <a:pt x="184377" y="285708"/>
                  </a:lnTo>
                  <a:lnTo>
                    <a:pt x="225807" y="312223"/>
                  </a:lnTo>
                  <a:lnTo>
                    <a:pt x="270996" y="336087"/>
                  </a:lnTo>
                  <a:lnTo>
                    <a:pt x="319944" y="357301"/>
                  </a:lnTo>
                  <a:lnTo>
                    <a:pt x="372042" y="372741"/>
                  </a:lnTo>
                  <a:lnTo>
                    <a:pt x="423717" y="381377"/>
                  </a:lnTo>
                  <a:lnTo>
                    <a:pt x="474968" y="383209"/>
                  </a:lnTo>
                  <a:lnTo>
                    <a:pt x="525795" y="378236"/>
                  </a:lnTo>
                  <a:lnTo>
                    <a:pt x="567244" y="366673"/>
                  </a:lnTo>
                  <a:lnTo>
                    <a:pt x="605864" y="348717"/>
                  </a:lnTo>
                  <a:lnTo>
                    <a:pt x="606529" y="348265"/>
                  </a:lnTo>
                  <a:lnTo>
                    <a:pt x="442918" y="348250"/>
                  </a:lnTo>
                  <a:lnTo>
                    <a:pt x="394111" y="341096"/>
                  </a:lnTo>
                  <a:lnTo>
                    <a:pt x="342333" y="326804"/>
                  </a:lnTo>
                  <a:lnTo>
                    <a:pt x="299168" y="310310"/>
                  </a:lnTo>
                  <a:lnTo>
                    <a:pt x="257993" y="289961"/>
                  </a:lnTo>
                  <a:lnTo>
                    <a:pt x="218807" y="265754"/>
                  </a:lnTo>
                  <a:lnTo>
                    <a:pt x="181609" y="237692"/>
                  </a:lnTo>
                  <a:lnTo>
                    <a:pt x="146401" y="205773"/>
                  </a:lnTo>
                  <a:lnTo>
                    <a:pt x="120167" y="176872"/>
                  </a:lnTo>
                  <a:lnTo>
                    <a:pt x="94767" y="142551"/>
                  </a:lnTo>
                  <a:lnTo>
                    <a:pt x="70203" y="102810"/>
                  </a:lnTo>
                  <a:lnTo>
                    <a:pt x="46474" y="57648"/>
                  </a:lnTo>
                  <a:lnTo>
                    <a:pt x="23580" y="7066"/>
                  </a:lnTo>
                  <a:lnTo>
                    <a:pt x="20090" y="0"/>
                  </a:lnTo>
                  <a:close/>
                </a:path>
                <a:path w="1126490" h="439420">
                  <a:moveTo>
                    <a:pt x="582783" y="320353"/>
                  </a:moveTo>
                  <a:lnTo>
                    <a:pt x="571522" y="326879"/>
                  </a:lnTo>
                  <a:lnTo>
                    <a:pt x="531624" y="341141"/>
                  </a:lnTo>
                  <a:lnTo>
                    <a:pt x="488756" y="348265"/>
                  </a:lnTo>
                  <a:lnTo>
                    <a:pt x="606529" y="348265"/>
                  </a:lnTo>
                  <a:lnTo>
                    <a:pt x="612177" y="344422"/>
                  </a:lnTo>
                  <a:lnTo>
                    <a:pt x="582783" y="320353"/>
                  </a:lnTo>
                  <a:close/>
                </a:path>
                <a:path w="1126490" h="439420">
                  <a:moveTo>
                    <a:pt x="614105" y="300727"/>
                  </a:moveTo>
                  <a:lnTo>
                    <a:pt x="608450" y="305479"/>
                  </a:lnTo>
                  <a:lnTo>
                    <a:pt x="582783" y="320353"/>
                  </a:lnTo>
                  <a:lnTo>
                    <a:pt x="612177" y="344422"/>
                  </a:lnTo>
                  <a:lnTo>
                    <a:pt x="641655" y="324368"/>
                  </a:lnTo>
                  <a:lnTo>
                    <a:pt x="643494" y="322653"/>
                  </a:lnTo>
                  <a:lnTo>
                    <a:pt x="614105" y="300727"/>
                  </a:lnTo>
                  <a:close/>
                </a:path>
                <a:path w="1126490" h="439420">
                  <a:moveTo>
                    <a:pt x="683082" y="46434"/>
                  </a:moveTo>
                  <a:lnTo>
                    <a:pt x="606549" y="46434"/>
                  </a:lnTo>
                  <a:lnTo>
                    <a:pt x="635920" y="53973"/>
                  </a:lnTo>
                  <a:lnTo>
                    <a:pt x="659305" y="70392"/>
                  </a:lnTo>
                  <a:lnTo>
                    <a:pt x="676702" y="95693"/>
                  </a:lnTo>
                  <a:lnTo>
                    <a:pt x="688114" y="129876"/>
                  </a:lnTo>
                  <a:lnTo>
                    <a:pt x="688719" y="169987"/>
                  </a:lnTo>
                  <a:lnTo>
                    <a:pt x="681303" y="207869"/>
                  </a:lnTo>
                  <a:lnTo>
                    <a:pt x="665866" y="243519"/>
                  </a:lnTo>
                  <a:lnTo>
                    <a:pt x="642409" y="276940"/>
                  </a:lnTo>
                  <a:lnTo>
                    <a:pt x="614105" y="300727"/>
                  </a:lnTo>
                  <a:lnTo>
                    <a:pt x="643494" y="322653"/>
                  </a:lnTo>
                  <a:lnTo>
                    <a:pt x="674616" y="293627"/>
                  </a:lnTo>
                  <a:lnTo>
                    <a:pt x="700977" y="251589"/>
                  </a:lnTo>
                  <a:lnTo>
                    <a:pt x="717392" y="207473"/>
                  </a:lnTo>
                  <a:lnTo>
                    <a:pt x="723862" y="161281"/>
                  </a:lnTo>
                  <a:lnTo>
                    <a:pt x="720387" y="113012"/>
                  </a:lnTo>
                  <a:lnTo>
                    <a:pt x="704270" y="73046"/>
                  </a:lnTo>
                  <a:lnTo>
                    <a:pt x="683082" y="46434"/>
                  </a:lnTo>
                  <a:close/>
                </a:path>
                <a:path w="1126490" h="439420">
                  <a:moveTo>
                    <a:pt x="608736" y="12226"/>
                  </a:moveTo>
                  <a:lnTo>
                    <a:pt x="562510" y="21927"/>
                  </a:lnTo>
                  <a:lnTo>
                    <a:pt x="526365" y="53556"/>
                  </a:lnTo>
                  <a:lnTo>
                    <a:pt x="502315" y="103572"/>
                  </a:lnTo>
                  <a:lnTo>
                    <a:pt x="491992" y="166601"/>
                  </a:lnTo>
                  <a:lnTo>
                    <a:pt x="499506" y="204517"/>
                  </a:lnTo>
                  <a:lnTo>
                    <a:pt x="516140" y="241960"/>
                  </a:lnTo>
                  <a:lnTo>
                    <a:pt x="541893" y="278929"/>
                  </a:lnTo>
                  <a:lnTo>
                    <a:pt x="576764" y="315424"/>
                  </a:lnTo>
                  <a:lnTo>
                    <a:pt x="582783" y="320353"/>
                  </a:lnTo>
                  <a:lnTo>
                    <a:pt x="608450" y="305479"/>
                  </a:lnTo>
                  <a:lnTo>
                    <a:pt x="614105" y="300727"/>
                  </a:lnTo>
                  <a:lnTo>
                    <a:pt x="608590" y="296612"/>
                  </a:lnTo>
                  <a:lnTo>
                    <a:pt x="570333" y="258184"/>
                  </a:lnTo>
                  <a:lnTo>
                    <a:pt x="543749" y="218578"/>
                  </a:lnTo>
                  <a:lnTo>
                    <a:pt x="528837" y="177794"/>
                  </a:lnTo>
                  <a:lnTo>
                    <a:pt x="528083" y="154318"/>
                  </a:lnTo>
                  <a:lnTo>
                    <a:pt x="531250" y="130392"/>
                  </a:lnTo>
                  <a:lnTo>
                    <a:pt x="549346" y="81191"/>
                  </a:lnTo>
                  <a:lnTo>
                    <a:pt x="589864" y="47703"/>
                  </a:lnTo>
                  <a:lnTo>
                    <a:pt x="606549" y="46434"/>
                  </a:lnTo>
                  <a:lnTo>
                    <a:pt x="683082" y="46434"/>
                  </a:lnTo>
                  <a:lnTo>
                    <a:pt x="680289" y="42926"/>
                  </a:lnTo>
                  <a:lnTo>
                    <a:pt x="648444" y="22653"/>
                  </a:lnTo>
                  <a:lnTo>
                    <a:pt x="608736" y="12226"/>
                  </a:lnTo>
                  <a:close/>
                </a:path>
              </a:pathLst>
            </a:custGeom>
            <a:solidFill>
              <a:srgbClr val="CCB4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1317" y="6582115"/>
              <a:ext cx="212273" cy="18957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61929" y="695627"/>
            <a:ext cx="1960880" cy="922019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12700" marR="5080">
              <a:lnSpc>
                <a:spcPts val="3370"/>
              </a:lnSpc>
              <a:spcBef>
                <a:spcPts val="475"/>
              </a:spcBef>
            </a:pPr>
            <a:r>
              <a:rPr dirty="0" sz="3050" spc="-50"/>
              <a:t>DATA </a:t>
            </a:r>
            <a:r>
              <a:rPr dirty="0" sz="3050" spc="-100"/>
              <a:t>AND </a:t>
            </a:r>
            <a:r>
              <a:rPr dirty="0" sz="3050" spc="-725"/>
              <a:t> </a:t>
            </a:r>
            <a:r>
              <a:rPr dirty="0" sz="3050" spc="-110"/>
              <a:t>MISSION</a:t>
            </a:r>
            <a:endParaRPr sz="3050"/>
          </a:p>
        </p:txBody>
      </p:sp>
      <p:sp>
        <p:nvSpPr>
          <p:cNvPr id="7" name="object 7"/>
          <p:cNvSpPr txBox="1"/>
          <p:nvPr/>
        </p:nvSpPr>
        <p:spPr>
          <a:xfrm>
            <a:off x="4161929" y="1976774"/>
            <a:ext cx="2701290" cy="4166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57175">
              <a:lnSpc>
                <a:spcPct val="114500"/>
              </a:lnSpc>
              <a:spcBef>
                <a:spcPts val="100"/>
              </a:spcBef>
            </a:pPr>
            <a:r>
              <a:rPr dirty="0" sz="1200" spc="30">
                <a:latin typeface="Verdana"/>
                <a:cs typeface="Verdana"/>
              </a:rPr>
              <a:t>Our </a:t>
            </a:r>
            <a:r>
              <a:rPr dirty="0" sz="1200" spc="10">
                <a:latin typeface="Verdana"/>
                <a:cs typeface="Verdana"/>
              </a:rPr>
              <a:t>dataset </a:t>
            </a:r>
            <a:r>
              <a:rPr dirty="0" sz="1200" spc="25">
                <a:latin typeface="Verdana"/>
                <a:cs typeface="Verdana"/>
              </a:rPr>
              <a:t>encompasses </a:t>
            </a:r>
            <a:r>
              <a:rPr dirty="0" sz="1200" spc="3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crucial </a:t>
            </a:r>
            <a:r>
              <a:rPr dirty="0" sz="1200" spc="30">
                <a:latin typeface="Verdana"/>
                <a:cs typeface="Verdana"/>
              </a:rPr>
              <a:t>customer </a:t>
            </a:r>
            <a:r>
              <a:rPr dirty="0" sz="1200" spc="-20">
                <a:latin typeface="Verdana"/>
                <a:cs typeface="Verdana"/>
              </a:rPr>
              <a:t>variables, 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70">
                <a:latin typeface="Verdana"/>
                <a:cs typeface="Verdana"/>
              </a:rPr>
              <a:t>b</a:t>
            </a:r>
            <a:r>
              <a:rPr dirty="0" sz="1200" spc="5">
                <a:latin typeface="Verdana"/>
                <a:cs typeface="Verdana"/>
              </a:rPr>
              <a:t>li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75">
                <a:latin typeface="Verdana"/>
                <a:cs typeface="Verdana"/>
              </a:rPr>
              <a:t>g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d</a:t>
            </a:r>
            <a:r>
              <a:rPr dirty="0" sz="1200" spc="15">
                <a:latin typeface="Verdana"/>
                <a:cs typeface="Verdana"/>
              </a:rPr>
              <a:t>ee</a:t>
            </a:r>
            <a:r>
              <a:rPr dirty="0" sz="1200" spc="70">
                <a:latin typeface="Verdana"/>
                <a:cs typeface="Verdana"/>
              </a:rPr>
              <a:t>p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d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-40">
                <a:latin typeface="Verdana"/>
                <a:cs typeface="Verdana"/>
              </a:rPr>
              <a:t>v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20">
                <a:latin typeface="Verdana"/>
                <a:cs typeface="Verdana"/>
              </a:rPr>
              <a:t>o  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75">
                <a:latin typeface="Verdana"/>
                <a:cs typeface="Verdana"/>
              </a:rPr>
              <a:t>g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75">
                <a:latin typeface="Verdana"/>
                <a:cs typeface="Verdana"/>
              </a:rPr>
              <a:t>g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p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20">
                <a:latin typeface="Verdana"/>
                <a:cs typeface="Verdana"/>
              </a:rPr>
              <a:t>tt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-165">
                <a:latin typeface="Verdana"/>
                <a:cs typeface="Verdana"/>
              </a:rPr>
              <a:t>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</a:t>
            </a:r>
            <a:r>
              <a:rPr dirty="0" sz="1200" spc="55">
                <a:latin typeface="Verdana"/>
                <a:cs typeface="Verdana"/>
              </a:rPr>
              <a:t>h</a:t>
            </a:r>
            <a:r>
              <a:rPr dirty="0" sz="1200" spc="10">
                <a:latin typeface="Verdana"/>
                <a:cs typeface="Verdana"/>
              </a:rPr>
              <a:t>e  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-25">
                <a:latin typeface="Verdana"/>
                <a:cs typeface="Verdana"/>
              </a:rPr>
              <a:t>ss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5">
                <a:latin typeface="Verdana"/>
                <a:cs typeface="Verdana"/>
              </a:rPr>
              <a:t>l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-275">
                <a:latin typeface="Verdana"/>
                <a:cs typeface="Verdana"/>
              </a:rPr>
              <a:t>: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u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v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5">
                <a:latin typeface="Verdana"/>
                <a:cs typeface="Verdana"/>
              </a:rPr>
              <a:t>l  </a:t>
            </a:r>
            <a:r>
              <a:rPr dirty="0" sz="1200" spc="25">
                <a:latin typeface="Verdana"/>
                <a:cs typeface="Verdana"/>
              </a:rPr>
              <a:t>C</a:t>
            </a:r>
            <a:r>
              <a:rPr dirty="0" sz="1200" spc="50">
                <a:latin typeface="Verdana"/>
                <a:cs typeface="Verdana"/>
              </a:rPr>
              <a:t>u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L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>
                <a:latin typeface="Verdana"/>
                <a:cs typeface="Verdana"/>
              </a:rPr>
              <a:t>f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-40">
                <a:latin typeface="Verdana"/>
                <a:cs typeface="Verdana"/>
              </a:rPr>
              <a:t>y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5">
                <a:latin typeface="Verdana"/>
                <a:cs typeface="Verdana"/>
              </a:rPr>
              <a:t>l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V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5">
                <a:latin typeface="Verdana"/>
                <a:cs typeface="Verdana"/>
              </a:rPr>
              <a:t>l</a:t>
            </a:r>
            <a:r>
              <a:rPr dirty="0" sz="1200" spc="50">
                <a:latin typeface="Verdana"/>
                <a:cs typeface="Verdana"/>
              </a:rPr>
              <a:t>u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(</a:t>
            </a:r>
            <a:r>
              <a:rPr dirty="0" sz="1200" spc="25">
                <a:latin typeface="Verdana"/>
                <a:cs typeface="Verdana"/>
              </a:rPr>
              <a:t>C</a:t>
            </a:r>
            <a:r>
              <a:rPr dirty="0" sz="1200" spc="40">
                <a:latin typeface="Verdana"/>
                <a:cs typeface="Verdana"/>
              </a:rPr>
              <a:t>L</a:t>
            </a:r>
            <a:r>
              <a:rPr dirty="0" sz="1200" spc="30">
                <a:latin typeface="Verdana"/>
                <a:cs typeface="Verdana"/>
              </a:rPr>
              <a:t>V</a:t>
            </a:r>
            <a:r>
              <a:rPr dirty="0" sz="1200" spc="-120">
                <a:latin typeface="Verdana"/>
                <a:cs typeface="Verdana"/>
              </a:rPr>
              <a:t>)  </a:t>
            </a:r>
            <a:r>
              <a:rPr dirty="0" sz="1200" spc="5">
                <a:latin typeface="Verdana"/>
                <a:cs typeface="Verdana"/>
              </a:rPr>
              <a:t>dynamics. </a:t>
            </a:r>
            <a:r>
              <a:rPr dirty="0" sz="1200" spc="35">
                <a:latin typeface="Verdana"/>
                <a:cs typeface="Verdana"/>
              </a:rPr>
              <a:t>Each </a:t>
            </a:r>
            <a:r>
              <a:rPr dirty="0" sz="1200" spc="20">
                <a:latin typeface="Verdana"/>
                <a:cs typeface="Verdana"/>
              </a:rPr>
              <a:t>data </a:t>
            </a:r>
            <a:r>
              <a:rPr dirty="0" sz="1200">
                <a:latin typeface="Verdana"/>
                <a:cs typeface="Verdana"/>
              </a:rPr>
              <a:t>point, 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from purchase </a:t>
            </a:r>
            <a:r>
              <a:rPr dirty="0" sz="1200">
                <a:latin typeface="Verdana"/>
                <a:cs typeface="Verdana"/>
              </a:rPr>
              <a:t>history </a:t>
            </a:r>
            <a:r>
              <a:rPr dirty="0" sz="1200" spc="25">
                <a:latin typeface="Verdana"/>
                <a:cs typeface="Verdana"/>
              </a:rPr>
              <a:t>to </a:t>
            </a:r>
            <a:r>
              <a:rPr dirty="0" sz="1200" spc="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</a:t>
            </a:r>
            <a:r>
              <a:rPr dirty="0" sz="1200" spc="15">
                <a:latin typeface="Verdana"/>
                <a:cs typeface="Verdana"/>
              </a:rPr>
              <a:t>ee</a:t>
            </a:r>
            <a:r>
              <a:rPr dirty="0" sz="1200" spc="70">
                <a:latin typeface="Verdana"/>
                <a:cs typeface="Verdana"/>
              </a:rPr>
              <a:t>db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25">
                <a:latin typeface="Verdana"/>
                <a:cs typeface="Verdana"/>
              </a:rPr>
              <a:t>k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-165">
                <a:latin typeface="Verdana"/>
                <a:cs typeface="Verdana"/>
              </a:rPr>
              <a:t>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70">
                <a:latin typeface="Verdana"/>
                <a:cs typeface="Verdana"/>
              </a:rPr>
              <a:t>b</a:t>
            </a:r>
            <a:r>
              <a:rPr dirty="0" sz="1200" spc="50">
                <a:latin typeface="Verdana"/>
                <a:cs typeface="Verdana"/>
              </a:rPr>
              <a:t>u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20">
                <a:latin typeface="Verdana"/>
                <a:cs typeface="Verdana"/>
              </a:rPr>
              <a:t>o  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75">
                <a:latin typeface="Verdana"/>
                <a:cs typeface="Verdana"/>
              </a:rPr>
              <a:t>g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u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70">
                <a:latin typeface="Verdana"/>
                <a:cs typeface="Verdana"/>
              </a:rPr>
              <a:t>d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70">
                <a:latin typeface="Verdana"/>
                <a:cs typeface="Verdana"/>
              </a:rPr>
              <a:t>d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75">
                <a:latin typeface="Verdana"/>
                <a:cs typeface="Verdana"/>
              </a:rPr>
              <a:t>g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>
                <a:latin typeface="Verdana"/>
                <a:cs typeface="Verdana"/>
              </a:rPr>
              <a:t>f  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50">
                <a:latin typeface="Verdana"/>
                <a:cs typeface="Verdana"/>
              </a:rPr>
              <a:t>u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b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55">
                <a:latin typeface="Verdana"/>
                <a:cs typeface="Verdana"/>
              </a:rPr>
              <a:t>h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v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-165">
                <a:latin typeface="Verdana"/>
                <a:cs typeface="Verdana"/>
              </a:rPr>
              <a:t>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O</a:t>
            </a:r>
            <a:r>
              <a:rPr dirty="0" sz="1200" spc="50">
                <a:latin typeface="Verdana"/>
                <a:cs typeface="Verdana"/>
              </a:rPr>
              <a:t>u</a:t>
            </a:r>
            <a:r>
              <a:rPr dirty="0" sz="1200" spc="-20">
                <a:latin typeface="Verdana"/>
                <a:cs typeface="Verdana"/>
              </a:rPr>
              <a:t>r  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-25">
                <a:latin typeface="Verdana"/>
                <a:cs typeface="Verdana"/>
              </a:rPr>
              <a:t>ss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l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40">
                <a:latin typeface="Verdana"/>
                <a:cs typeface="Verdana"/>
              </a:rPr>
              <a:t>v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75">
                <a:latin typeface="Verdana"/>
                <a:cs typeface="Verdana"/>
              </a:rPr>
              <a:t>g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55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d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-5">
                <a:latin typeface="Verdana"/>
                <a:cs typeface="Verdana"/>
              </a:rPr>
              <a:t>a  </a:t>
            </a:r>
            <a:r>
              <a:rPr dirty="0" sz="1200">
                <a:latin typeface="Verdana"/>
                <a:cs typeface="Verdana"/>
              </a:rPr>
              <a:t>f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70">
                <a:latin typeface="Verdana"/>
                <a:cs typeface="Verdana"/>
              </a:rPr>
              <a:t>b</a:t>
            </a:r>
            <a:r>
              <a:rPr dirty="0" sz="1200" spc="5">
                <a:latin typeface="Verdana"/>
                <a:cs typeface="Verdana"/>
              </a:rPr>
              <a:t>l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75">
                <a:latin typeface="Verdana"/>
                <a:cs typeface="Verdana"/>
              </a:rPr>
              <a:t>g</a:t>
            </a:r>
            <a:r>
              <a:rPr dirty="0" sz="1200" spc="55">
                <a:latin typeface="Verdana"/>
                <a:cs typeface="Verdana"/>
              </a:rPr>
              <a:t>h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-165">
                <a:latin typeface="Verdana"/>
                <a:cs typeface="Verdana"/>
              </a:rPr>
              <a:t>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75">
                <a:latin typeface="Verdana"/>
                <a:cs typeface="Verdana"/>
              </a:rPr>
              <a:t>g</a:t>
            </a:r>
            <a:r>
              <a:rPr dirty="0" sz="1200" spc="50">
                <a:latin typeface="Verdana"/>
                <a:cs typeface="Verdana"/>
              </a:rPr>
              <a:t>u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70">
                <a:latin typeface="Verdana"/>
                <a:cs typeface="Verdana"/>
              </a:rPr>
              <a:t>d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55">
                <a:latin typeface="Verdana"/>
                <a:cs typeface="Verdana"/>
              </a:rPr>
              <a:t>g  </a:t>
            </a:r>
            <a:r>
              <a:rPr dirty="0" sz="1200" spc="70">
                <a:latin typeface="Verdana"/>
                <a:cs typeface="Verdana"/>
              </a:rPr>
              <a:t>d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55">
                <a:latin typeface="Verdana"/>
                <a:cs typeface="Verdana"/>
              </a:rPr>
              <a:t>nh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50">
                <a:latin typeface="Verdana"/>
                <a:cs typeface="Verdana"/>
              </a:rPr>
              <a:t>u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20">
                <a:latin typeface="Verdana"/>
                <a:cs typeface="Verdana"/>
              </a:rPr>
              <a:t>r  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>
                <a:latin typeface="Verdana"/>
                <a:cs typeface="Verdana"/>
              </a:rPr>
              <a:t>f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-165">
                <a:latin typeface="Verdana"/>
                <a:cs typeface="Verdana"/>
              </a:rPr>
              <a:t>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70">
                <a:latin typeface="Verdana"/>
                <a:cs typeface="Verdana"/>
              </a:rPr>
              <a:t>p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-10">
                <a:latin typeface="Verdana"/>
                <a:cs typeface="Verdana"/>
              </a:rPr>
              <a:t>z</a:t>
            </a:r>
            <a:r>
              <a:rPr dirty="0" sz="1200" spc="10">
                <a:latin typeface="Verdana"/>
                <a:cs typeface="Verdana"/>
              </a:rPr>
              <a:t>e  </a:t>
            </a:r>
            <a:r>
              <a:rPr dirty="0" sz="1200" spc="10">
                <a:latin typeface="Verdana"/>
                <a:cs typeface="Verdana"/>
              </a:rPr>
              <a:t>marketing, </a:t>
            </a:r>
            <a:r>
              <a:rPr dirty="0" sz="1200" spc="40">
                <a:latin typeface="Verdana"/>
                <a:cs typeface="Verdana"/>
              </a:rPr>
              <a:t>and </a:t>
            </a:r>
            <a:r>
              <a:rPr dirty="0" sz="1200" spc="15">
                <a:latin typeface="Verdana"/>
                <a:cs typeface="Verdana"/>
              </a:rPr>
              <a:t>cultivate 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l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75">
                <a:latin typeface="Verdana"/>
                <a:cs typeface="Verdana"/>
              </a:rPr>
              <a:t>g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c</a:t>
            </a:r>
            <a:r>
              <a:rPr dirty="0" sz="1200" spc="50">
                <a:latin typeface="Verdana"/>
                <a:cs typeface="Verdana"/>
              </a:rPr>
              <a:t>u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15">
                <a:latin typeface="Verdana"/>
                <a:cs typeface="Verdana"/>
              </a:rPr>
              <a:t>e</a:t>
            </a:r>
            <a:r>
              <a:rPr dirty="0" sz="1200" spc="5">
                <a:latin typeface="Verdana"/>
                <a:cs typeface="Verdana"/>
              </a:rPr>
              <a:t>l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2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30">
                <a:latin typeface="Verdana"/>
                <a:cs typeface="Verdana"/>
              </a:rPr>
              <a:t>o</a:t>
            </a:r>
            <a:r>
              <a:rPr dirty="0" sz="1200" spc="55">
                <a:latin typeface="Verdana"/>
                <a:cs typeface="Verdana"/>
              </a:rPr>
              <a:t>n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55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i</a:t>
            </a:r>
            <a:r>
              <a:rPr dirty="0" sz="1200" spc="70">
                <a:latin typeface="Verdana"/>
                <a:cs typeface="Verdana"/>
              </a:rPr>
              <a:t>p</a:t>
            </a:r>
            <a:r>
              <a:rPr dirty="0" sz="1200" spc="-25">
                <a:latin typeface="Verdana"/>
                <a:cs typeface="Verdana"/>
              </a:rPr>
              <a:t>s</a:t>
            </a:r>
            <a:r>
              <a:rPr dirty="0" sz="1200" spc="-165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Verdana"/>
              <a:cs typeface="Verdana"/>
            </a:endParaRPr>
          </a:p>
          <a:p>
            <a:pPr marL="1685289">
              <a:lnSpc>
                <a:spcPct val="100000"/>
              </a:lnSpc>
              <a:spcBef>
                <a:spcPts val="5"/>
              </a:spcBef>
            </a:pPr>
            <a:r>
              <a:rPr dirty="0" sz="1200" spc="75" i="1">
                <a:latin typeface="Arial"/>
                <a:cs typeface="Arial"/>
              </a:rPr>
              <a:t>L</a:t>
            </a:r>
            <a:r>
              <a:rPr dirty="0" sz="1200" spc="-40" i="1">
                <a:latin typeface="Arial"/>
                <a:cs typeface="Arial"/>
              </a:rPr>
              <a:t>E</a:t>
            </a:r>
            <a:r>
              <a:rPr dirty="0" sz="1200" spc="50" i="1">
                <a:latin typeface="Arial"/>
                <a:cs typeface="Arial"/>
              </a:rPr>
              <a:t>T</a:t>
            </a:r>
            <a:r>
              <a:rPr dirty="0" sz="1200" spc="-45" i="1">
                <a:latin typeface="Arial"/>
                <a:cs typeface="Arial"/>
              </a:rPr>
              <a:t>'</a:t>
            </a:r>
            <a:r>
              <a:rPr dirty="0" sz="1200" spc="-215" i="1">
                <a:latin typeface="Arial"/>
                <a:cs typeface="Arial"/>
              </a:rPr>
              <a:t> </a:t>
            </a:r>
            <a:r>
              <a:rPr dirty="0" sz="1200" spc="-95" i="1">
                <a:latin typeface="Arial"/>
                <a:cs typeface="Arial"/>
              </a:rPr>
              <a:t>S</a:t>
            </a:r>
            <a:r>
              <a:rPr dirty="0" sz="1200" i="1">
                <a:latin typeface="Arial"/>
                <a:cs typeface="Arial"/>
              </a:rPr>
              <a:t> </a:t>
            </a:r>
            <a:r>
              <a:rPr dirty="0" sz="1200" spc="-85" i="1">
                <a:latin typeface="Arial"/>
                <a:cs typeface="Arial"/>
              </a:rPr>
              <a:t> </a:t>
            </a:r>
            <a:r>
              <a:rPr dirty="0" sz="1200" spc="85" i="1">
                <a:latin typeface="Arial"/>
                <a:cs typeface="Arial"/>
              </a:rPr>
              <a:t>D</a:t>
            </a:r>
            <a:r>
              <a:rPr dirty="0" sz="1200" spc="15" i="1">
                <a:latin typeface="Arial"/>
                <a:cs typeface="Arial"/>
              </a:rPr>
              <a:t>O</a:t>
            </a:r>
            <a:r>
              <a:rPr dirty="0" sz="1200" i="1">
                <a:latin typeface="Arial"/>
                <a:cs typeface="Arial"/>
              </a:rPr>
              <a:t> </a:t>
            </a:r>
            <a:r>
              <a:rPr dirty="0" sz="1200" spc="-85" i="1">
                <a:latin typeface="Arial"/>
                <a:cs typeface="Arial"/>
              </a:rPr>
              <a:t> </a:t>
            </a:r>
            <a:r>
              <a:rPr dirty="0" sz="1200" spc="60" i="1">
                <a:latin typeface="Arial"/>
                <a:cs typeface="Arial"/>
              </a:rPr>
              <a:t>I</a:t>
            </a:r>
            <a:r>
              <a:rPr dirty="0" sz="1200" spc="50" i="1">
                <a:latin typeface="Arial"/>
                <a:cs typeface="Arial"/>
              </a:rPr>
              <a:t>T</a:t>
            </a:r>
            <a:r>
              <a:rPr dirty="0" sz="1200" spc="-35" i="1">
                <a:latin typeface="Arial"/>
                <a:cs typeface="Arial"/>
              </a:rPr>
              <a:t>!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7330170"/>
            <a:ext cx="7556500" cy="3357245"/>
            <a:chOff x="0" y="7330170"/>
            <a:chExt cx="7556500" cy="3357245"/>
          </a:xfrm>
        </p:grpSpPr>
        <p:sp>
          <p:nvSpPr>
            <p:cNvPr id="9" name="object 9"/>
            <p:cNvSpPr/>
            <p:nvPr/>
          </p:nvSpPr>
          <p:spPr>
            <a:xfrm>
              <a:off x="0" y="10103428"/>
              <a:ext cx="7556500" cy="584200"/>
            </a:xfrm>
            <a:custGeom>
              <a:avLst/>
              <a:gdLst/>
              <a:ahLst/>
              <a:cxnLst/>
              <a:rect l="l" t="t" r="r" b="b"/>
              <a:pathLst>
                <a:path w="7556500" h="584200">
                  <a:moveTo>
                    <a:pt x="7555991" y="583879"/>
                  </a:moveTo>
                  <a:lnTo>
                    <a:pt x="0" y="583879"/>
                  </a:lnTo>
                  <a:lnTo>
                    <a:pt x="0" y="0"/>
                  </a:lnTo>
                  <a:lnTo>
                    <a:pt x="7555991" y="0"/>
                  </a:lnTo>
                  <a:lnTo>
                    <a:pt x="7555991" y="583879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3105" y="10267531"/>
              <a:ext cx="305232" cy="3052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8345" y="7330170"/>
              <a:ext cx="3373792" cy="335713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56298" cy="106873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09862" y="1542209"/>
            <a:ext cx="5334000" cy="661797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 marL="12065" marR="5080">
              <a:lnSpc>
                <a:spcPts val="5170"/>
              </a:lnSpc>
              <a:spcBef>
                <a:spcPts val="405"/>
              </a:spcBef>
            </a:pPr>
            <a:r>
              <a:rPr dirty="0" sz="4450" spc="-110">
                <a:solidFill>
                  <a:srgbClr val="FFFFFF"/>
                </a:solidFill>
                <a:latin typeface="Georgia"/>
                <a:cs typeface="Georgia"/>
              </a:rPr>
              <a:t>CUSTOMER </a:t>
            </a:r>
            <a:r>
              <a:rPr dirty="0" sz="4450" spc="-10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450" spc="-254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4450" spc="-55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4450" spc="-165">
                <a:solidFill>
                  <a:srgbClr val="FFFFFF"/>
                </a:solidFill>
                <a:latin typeface="Georgia"/>
                <a:cs typeface="Georgia"/>
              </a:rPr>
              <a:t>F</a:t>
            </a:r>
            <a:r>
              <a:rPr dirty="0" sz="4450" spc="-27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4450" spc="-25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4450" spc="-55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4450" spc="-409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dirty="0" sz="4450" spc="-27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4450" spc="-1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450" spc="-120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dirty="0" sz="4450" spc="-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4450" spc="-254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4450" spc="-33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4450" spc="-27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4450" spc="-525">
                <a:solidFill>
                  <a:srgbClr val="FFFFFF"/>
                </a:solidFill>
                <a:latin typeface="Georgia"/>
                <a:cs typeface="Georgia"/>
              </a:rPr>
              <a:t>:  </a:t>
            </a:r>
            <a:r>
              <a:rPr dirty="0" sz="4450" spc="-285">
                <a:solidFill>
                  <a:srgbClr val="FFFFFF"/>
                </a:solidFill>
                <a:latin typeface="Georgia"/>
                <a:cs typeface="Georgia"/>
              </a:rPr>
              <a:t>W</a:t>
            </a:r>
            <a:r>
              <a:rPr dirty="0" sz="4450" spc="-38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4450" spc="-27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4450" spc="-38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4450" spc="-27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4450" spc="-1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450" spc="-254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4450" spc="325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4450" spc="-280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dirty="0" sz="4450" spc="-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4450" spc="-254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4450" spc="-25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4450" spc="-165">
                <a:solidFill>
                  <a:srgbClr val="FFFFFF"/>
                </a:solidFill>
                <a:latin typeface="Georgia"/>
                <a:cs typeface="Georgia"/>
              </a:rPr>
              <a:t>Y  </a:t>
            </a:r>
            <a:r>
              <a:rPr dirty="0" sz="4450" spc="-245">
                <a:solidFill>
                  <a:srgbClr val="FFFFFF"/>
                </a:solidFill>
                <a:latin typeface="Georgia"/>
                <a:cs typeface="Georgia"/>
              </a:rPr>
              <a:t>MEETS </a:t>
            </a:r>
            <a:r>
              <a:rPr dirty="0" sz="4450" spc="-24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450" spc="-254">
                <a:solidFill>
                  <a:srgbClr val="FFFFFF"/>
                </a:solidFill>
                <a:latin typeface="Georgia"/>
                <a:cs typeface="Georgia"/>
              </a:rPr>
              <a:t>PROFITABILITY, </a:t>
            </a:r>
            <a:r>
              <a:rPr dirty="0" sz="4450" spc="-25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450" spc="459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dirty="0" sz="4450" spc="-38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4450" spc="-27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4450" spc="-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4450" spc="-25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4450" spc="-55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4450" spc="-405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4450" spc="95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r>
              <a:rPr dirty="0" sz="4450" spc="-1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450" spc="-70">
                <a:solidFill>
                  <a:srgbClr val="FFFFFF"/>
                </a:solidFill>
                <a:latin typeface="Georgia"/>
                <a:cs typeface="Georgia"/>
              </a:rPr>
              <a:t>A  </a:t>
            </a:r>
            <a:r>
              <a:rPr dirty="0" sz="4450" spc="-3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4450" spc="-33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4450" spc="-3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4450" spc="-25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4450" spc="-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4450" spc="-55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4450" spc="-405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4450" spc="-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4450" spc="-17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dirty="0" sz="4450" spc="-254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4450" spc="-27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4450" spc="-1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450" spc="-17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dirty="0" sz="4450" spc="325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4450" spc="-405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4450" spc="-50">
                <a:solidFill>
                  <a:srgbClr val="FFFFFF"/>
                </a:solidFill>
                <a:latin typeface="Georgia"/>
                <a:cs typeface="Georgia"/>
              </a:rPr>
              <a:t>D  </a:t>
            </a:r>
            <a:r>
              <a:rPr dirty="0" sz="4450" spc="-275">
                <a:solidFill>
                  <a:srgbClr val="FFFFFF"/>
                </a:solidFill>
                <a:latin typeface="Georgia"/>
                <a:cs typeface="Georgia"/>
              </a:rPr>
              <a:t>BETWEEN </a:t>
            </a:r>
            <a:r>
              <a:rPr dirty="0" sz="4450" spc="-27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450" spc="-100">
                <a:solidFill>
                  <a:srgbClr val="FFFFFF"/>
                </a:solidFill>
                <a:latin typeface="Georgia"/>
                <a:cs typeface="Georgia"/>
              </a:rPr>
              <a:t>CUSTOMERS </a:t>
            </a:r>
            <a:r>
              <a:rPr dirty="0" sz="4450" spc="-204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dirty="0" sz="4450" spc="-2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450">
                <a:solidFill>
                  <a:srgbClr val="FFFFFF"/>
                </a:solidFill>
                <a:latin typeface="Georgia"/>
                <a:cs typeface="Georgia"/>
              </a:rPr>
              <a:t>SUCCESS.</a:t>
            </a:r>
            <a:endParaRPr sz="44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103427"/>
            <a:ext cx="7556500" cy="584200"/>
            <a:chOff x="0" y="10103427"/>
            <a:chExt cx="7556500" cy="584200"/>
          </a:xfrm>
        </p:grpSpPr>
        <p:sp>
          <p:nvSpPr>
            <p:cNvPr id="3" name="object 3"/>
            <p:cNvSpPr/>
            <p:nvPr/>
          </p:nvSpPr>
          <p:spPr>
            <a:xfrm>
              <a:off x="0" y="10103427"/>
              <a:ext cx="7556500" cy="584200"/>
            </a:xfrm>
            <a:custGeom>
              <a:avLst/>
              <a:gdLst/>
              <a:ahLst/>
              <a:cxnLst/>
              <a:rect l="l" t="t" r="r" b="b"/>
              <a:pathLst>
                <a:path w="7556500" h="584200">
                  <a:moveTo>
                    <a:pt x="7555991" y="583880"/>
                  </a:moveTo>
                  <a:lnTo>
                    <a:pt x="0" y="583880"/>
                  </a:lnTo>
                  <a:lnTo>
                    <a:pt x="0" y="0"/>
                  </a:lnTo>
                  <a:lnTo>
                    <a:pt x="7555991" y="0"/>
                  </a:lnTo>
                  <a:lnTo>
                    <a:pt x="7555991" y="583880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3105" y="10267529"/>
              <a:ext cx="305232" cy="30523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5141860"/>
            <a:ext cx="7556500" cy="19050"/>
          </a:xfrm>
          <a:custGeom>
            <a:avLst/>
            <a:gdLst/>
            <a:ahLst/>
            <a:cxnLst/>
            <a:rect l="l" t="t" r="r" b="b"/>
            <a:pathLst>
              <a:path w="7556500" h="19050">
                <a:moveTo>
                  <a:pt x="0" y="19033"/>
                </a:moveTo>
                <a:lnTo>
                  <a:pt x="0" y="0"/>
                </a:lnTo>
                <a:lnTo>
                  <a:pt x="7555991" y="0"/>
                </a:lnTo>
                <a:lnTo>
                  <a:pt x="7555991" y="19033"/>
                </a:lnTo>
                <a:lnTo>
                  <a:pt x="0" y="19033"/>
                </a:lnTo>
                <a:close/>
              </a:path>
            </a:pathLst>
          </a:custGeom>
          <a:solidFill>
            <a:srgbClr val="CCB4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308677"/>
            <a:ext cx="7556500" cy="19050"/>
          </a:xfrm>
          <a:custGeom>
            <a:avLst/>
            <a:gdLst/>
            <a:ahLst/>
            <a:cxnLst/>
            <a:rect l="l" t="t" r="r" b="b"/>
            <a:pathLst>
              <a:path w="7556500" h="19050">
                <a:moveTo>
                  <a:pt x="0" y="19033"/>
                </a:moveTo>
                <a:lnTo>
                  <a:pt x="0" y="0"/>
                </a:lnTo>
                <a:lnTo>
                  <a:pt x="7555991" y="0"/>
                </a:lnTo>
                <a:lnTo>
                  <a:pt x="7555991" y="19033"/>
                </a:lnTo>
                <a:lnTo>
                  <a:pt x="0" y="19033"/>
                </a:lnTo>
                <a:close/>
              </a:path>
            </a:pathLst>
          </a:custGeom>
          <a:solidFill>
            <a:srgbClr val="12121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6682" y="1068357"/>
            <a:ext cx="4158818" cy="26837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724" y="6176106"/>
            <a:ext cx="3083426" cy="308342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4426" y="228364"/>
            <a:ext cx="1020444" cy="4940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050" spc="-70"/>
              <a:t>EDA</a:t>
            </a:r>
            <a:r>
              <a:rPr dirty="0" sz="3050" spc="-45"/>
              <a:t> </a:t>
            </a:r>
            <a:r>
              <a:rPr dirty="0" sz="3050" spc="-385"/>
              <a:t>1</a:t>
            </a:r>
            <a:endParaRPr sz="3050"/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4426" y="1013049"/>
            <a:ext cx="1741170" cy="276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2384">
              <a:lnSpc>
                <a:spcPct val="118100"/>
              </a:lnSpc>
              <a:spcBef>
                <a:spcPts val="95"/>
              </a:spcBef>
            </a:pPr>
            <a:r>
              <a:rPr dirty="0" sz="950" spc="40">
                <a:latin typeface="Verdana"/>
                <a:cs typeface="Verdana"/>
              </a:rPr>
              <a:t>Based </a:t>
            </a:r>
            <a:r>
              <a:rPr dirty="0" sz="950" spc="55">
                <a:latin typeface="Verdana"/>
                <a:cs typeface="Verdana"/>
              </a:rPr>
              <a:t>on </a:t>
            </a:r>
            <a:r>
              <a:rPr dirty="0" sz="950" spc="40">
                <a:latin typeface="Verdana"/>
                <a:cs typeface="Verdana"/>
              </a:rPr>
              <a:t>the </a:t>
            </a:r>
            <a:r>
              <a:rPr dirty="0" sz="950" spc="10">
                <a:latin typeface="Verdana"/>
                <a:cs typeface="Verdana"/>
              </a:rPr>
              <a:t>visual </a:t>
            </a:r>
            <a:r>
              <a:rPr dirty="0" sz="950" spc="50">
                <a:latin typeface="Verdana"/>
                <a:cs typeface="Verdana"/>
              </a:rPr>
              <a:t>and </a:t>
            </a:r>
            <a:r>
              <a:rPr dirty="0" sz="950" spc="55">
                <a:latin typeface="Verdana"/>
                <a:cs typeface="Verdana"/>
              </a:rPr>
              <a:t> </a:t>
            </a:r>
            <a:r>
              <a:rPr dirty="0" sz="950" spc="65">
                <a:latin typeface="Verdana"/>
                <a:cs typeface="Verdana"/>
              </a:rPr>
              <a:t>n</a:t>
            </a:r>
            <a:r>
              <a:rPr dirty="0" sz="950" spc="60">
                <a:latin typeface="Verdana"/>
                <a:cs typeface="Verdana"/>
              </a:rPr>
              <a:t>u</a:t>
            </a:r>
            <a:r>
              <a:rPr dirty="0" sz="950" spc="110">
                <a:latin typeface="Verdana"/>
                <a:cs typeface="Verdana"/>
              </a:rPr>
              <a:t>m</a:t>
            </a:r>
            <a:r>
              <a:rPr dirty="0" sz="950" spc="30">
                <a:latin typeface="Verdana"/>
                <a:cs typeface="Verdana"/>
              </a:rPr>
              <a:t>e</a:t>
            </a:r>
            <a:r>
              <a:rPr dirty="0" sz="950" spc="-5">
                <a:latin typeface="Verdana"/>
                <a:cs typeface="Verdana"/>
              </a:rPr>
              <a:t>r</a:t>
            </a:r>
            <a:r>
              <a:rPr dirty="0" sz="950" spc="10">
                <a:latin typeface="Verdana"/>
                <a:cs typeface="Verdana"/>
              </a:rPr>
              <a:t>i</a:t>
            </a:r>
            <a:r>
              <a:rPr dirty="0" sz="950" spc="60">
                <a:latin typeface="Verdana"/>
                <a:cs typeface="Verdana"/>
              </a:rPr>
              <a:t>c</a:t>
            </a:r>
            <a:r>
              <a:rPr dirty="0" sz="950" spc="15">
                <a:latin typeface="Verdana"/>
                <a:cs typeface="Verdana"/>
              </a:rPr>
              <a:t>a</a:t>
            </a:r>
            <a:r>
              <a:rPr dirty="0" sz="950" spc="10">
                <a:latin typeface="Verdana"/>
                <a:cs typeface="Verdana"/>
              </a:rPr>
              <a:t>l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45">
                <a:latin typeface="Verdana"/>
                <a:cs typeface="Verdana"/>
              </a:rPr>
              <a:t>o</a:t>
            </a:r>
            <a:r>
              <a:rPr dirty="0" sz="950" spc="60">
                <a:latin typeface="Verdana"/>
                <a:cs typeface="Verdana"/>
              </a:rPr>
              <a:t>u</a:t>
            </a:r>
            <a:r>
              <a:rPr dirty="0" sz="950" spc="30">
                <a:latin typeface="Verdana"/>
                <a:cs typeface="Verdana"/>
              </a:rPr>
              <a:t>t</a:t>
            </a:r>
            <a:r>
              <a:rPr dirty="0" sz="950" spc="75">
                <a:latin typeface="Verdana"/>
                <a:cs typeface="Verdana"/>
              </a:rPr>
              <a:t>p</a:t>
            </a:r>
            <a:r>
              <a:rPr dirty="0" sz="950" spc="60">
                <a:latin typeface="Verdana"/>
                <a:cs typeface="Verdana"/>
              </a:rPr>
              <a:t>u</a:t>
            </a:r>
            <a:r>
              <a:rPr dirty="0" sz="950" spc="30">
                <a:latin typeface="Verdana"/>
                <a:cs typeface="Verdana"/>
              </a:rPr>
              <a:t>t</a:t>
            </a:r>
            <a:r>
              <a:rPr dirty="0" sz="950" spc="-125">
                <a:latin typeface="Verdana"/>
                <a:cs typeface="Verdana"/>
              </a:rPr>
              <a:t>,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-15">
                <a:latin typeface="Verdana"/>
                <a:cs typeface="Verdana"/>
              </a:rPr>
              <a:t>y</a:t>
            </a:r>
            <a:r>
              <a:rPr dirty="0" sz="950" spc="45">
                <a:latin typeface="Verdana"/>
                <a:cs typeface="Verdana"/>
              </a:rPr>
              <a:t>o</a:t>
            </a:r>
            <a:r>
              <a:rPr dirty="0" sz="950" spc="60">
                <a:latin typeface="Verdana"/>
                <a:cs typeface="Verdana"/>
              </a:rPr>
              <a:t>u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60">
                <a:latin typeface="Verdana"/>
                <a:cs typeface="Verdana"/>
              </a:rPr>
              <a:t>c</a:t>
            </a:r>
            <a:r>
              <a:rPr dirty="0" sz="950" spc="15">
                <a:latin typeface="Verdana"/>
                <a:cs typeface="Verdana"/>
              </a:rPr>
              <a:t>a</a:t>
            </a:r>
            <a:r>
              <a:rPr dirty="0" sz="950" spc="45">
                <a:latin typeface="Verdana"/>
                <a:cs typeface="Verdana"/>
              </a:rPr>
              <a:t>n  </a:t>
            </a:r>
            <a:r>
              <a:rPr dirty="0" sz="950" spc="20">
                <a:latin typeface="Verdana"/>
                <a:cs typeface="Verdana"/>
              </a:rPr>
              <a:t>observe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40">
                <a:latin typeface="Verdana"/>
                <a:cs typeface="Verdana"/>
              </a:rPr>
              <a:t>the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30">
                <a:latin typeface="Verdana"/>
                <a:cs typeface="Verdana"/>
              </a:rPr>
              <a:t>fluctuations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35">
                <a:latin typeface="Verdana"/>
                <a:cs typeface="Verdana"/>
              </a:rPr>
              <a:t>in </a:t>
            </a:r>
            <a:r>
              <a:rPr dirty="0" sz="950" spc="-320">
                <a:latin typeface="Verdana"/>
                <a:cs typeface="Verdana"/>
              </a:rPr>
              <a:t> </a:t>
            </a:r>
            <a:r>
              <a:rPr dirty="0" sz="950" spc="25">
                <a:latin typeface="Verdana"/>
                <a:cs typeface="Verdana"/>
              </a:rPr>
              <a:t>total </a:t>
            </a:r>
            <a:r>
              <a:rPr dirty="0" sz="950" spc="30">
                <a:latin typeface="Verdana"/>
                <a:cs typeface="Verdana"/>
              </a:rPr>
              <a:t>revenue </a:t>
            </a:r>
            <a:r>
              <a:rPr dirty="0" sz="950" spc="15">
                <a:latin typeface="Verdana"/>
                <a:cs typeface="Verdana"/>
              </a:rPr>
              <a:t>over </a:t>
            </a:r>
            <a:r>
              <a:rPr dirty="0" sz="950" spc="40">
                <a:latin typeface="Verdana"/>
                <a:cs typeface="Verdana"/>
              </a:rPr>
              <a:t>the 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 spc="-20">
                <a:latin typeface="Verdana"/>
                <a:cs typeface="Verdana"/>
              </a:rPr>
              <a:t>years.</a:t>
            </a:r>
            <a:endParaRPr sz="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Verdana"/>
              <a:cs typeface="Verdana"/>
            </a:endParaRPr>
          </a:p>
          <a:p>
            <a:pPr marL="12700" marR="5080">
              <a:lnSpc>
                <a:spcPct val="118100"/>
              </a:lnSpc>
            </a:pPr>
            <a:r>
              <a:rPr dirty="0" sz="950" spc="25">
                <a:latin typeface="Verdana"/>
                <a:cs typeface="Verdana"/>
              </a:rPr>
              <a:t>The </a:t>
            </a:r>
            <a:r>
              <a:rPr dirty="0" sz="950" spc="30">
                <a:latin typeface="Verdana"/>
                <a:cs typeface="Verdana"/>
              </a:rPr>
              <a:t>organization </a:t>
            </a:r>
            <a:r>
              <a:rPr dirty="0" sz="950" spc="35">
                <a:latin typeface="Verdana"/>
                <a:cs typeface="Verdana"/>
              </a:rPr>
              <a:t> </a:t>
            </a:r>
            <a:r>
              <a:rPr dirty="0" sz="950" spc="30">
                <a:latin typeface="Verdana"/>
                <a:cs typeface="Verdana"/>
              </a:rPr>
              <a:t>e</a:t>
            </a:r>
            <a:r>
              <a:rPr dirty="0" sz="950" spc="-25">
                <a:latin typeface="Verdana"/>
                <a:cs typeface="Verdana"/>
              </a:rPr>
              <a:t>x</a:t>
            </a:r>
            <a:r>
              <a:rPr dirty="0" sz="950" spc="75">
                <a:latin typeface="Verdana"/>
                <a:cs typeface="Verdana"/>
              </a:rPr>
              <a:t>p</a:t>
            </a:r>
            <a:r>
              <a:rPr dirty="0" sz="950" spc="30">
                <a:latin typeface="Verdana"/>
                <a:cs typeface="Verdana"/>
              </a:rPr>
              <a:t>e</a:t>
            </a:r>
            <a:r>
              <a:rPr dirty="0" sz="950" spc="-5">
                <a:latin typeface="Verdana"/>
                <a:cs typeface="Verdana"/>
              </a:rPr>
              <a:t>r</a:t>
            </a:r>
            <a:r>
              <a:rPr dirty="0" sz="950" spc="10">
                <a:latin typeface="Verdana"/>
                <a:cs typeface="Verdana"/>
              </a:rPr>
              <a:t>i</a:t>
            </a:r>
            <a:r>
              <a:rPr dirty="0" sz="950" spc="30">
                <a:latin typeface="Verdana"/>
                <a:cs typeface="Verdana"/>
              </a:rPr>
              <a:t>e</a:t>
            </a:r>
            <a:r>
              <a:rPr dirty="0" sz="950" spc="65">
                <a:latin typeface="Verdana"/>
                <a:cs typeface="Verdana"/>
              </a:rPr>
              <a:t>n</a:t>
            </a:r>
            <a:r>
              <a:rPr dirty="0" sz="950" spc="60">
                <a:latin typeface="Verdana"/>
                <a:cs typeface="Verdana"/>
              </a:rPr>
              <a:t>c</a:t>
            </a:r>
            <a:r>
              <a:rPr dirty="0" sz="950" spc="30">
                <a:latin typeface="Verdana"/>
                <a:cs typeface="Verdana"/>
              </a:rPr>
              <a:t>e</a:t>
            </a:r>
            <a:r>
              <a:rPr dirty="0" sz="950" spc="75">
                <a:latin typeface="Verdana"/>
                <a:cs typeface="Verdana"/>
              </a:rPr>
              <a:t>d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5">
                <a:latin typeface="Verdana"/>
                <a:cs typeface="Verdana"/>
              </a:rPr>
              <a:t>a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75">
                <a:latin typeface="Verdana"/>
                <a:cs typeface="Verdana"/>
              </a:rPr>
              <a:t>p</a:t>
            </a:r>
            <a:r>
              <a:rPr dirty="0" sz="950" spc="30">
                <a:latin typeface="Verdana"/>
                <a:cs typeface="Verdana"/>
              </a:rPr>
              <a:t>e</a:t>
            </a:r>
            <a:r>
              <a:rPr dirty="0" sz="950" spc="15">
                <a:latin typeface="Verdana"/>
                <a:cs typeface="Verdana"/>
              </a:rPr>
              <a:t>a</a:t>
            </a:r>
            <a:r>
              <a:rPr dirty="0" sz="950" spc="40">
                <a:latin typeface="Verdana"/>
                <a:cs typeface="Verdana"/>
              </a:rPr>
              <a:t>k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0">
                <a:latin typeface="Verdana"/>
                <a:cs typeface="Verdana"/>
              </a:rPr>
              <a:t>i</a:t>
            </a:r>
            <a:r>
              <a:rPr dirty="0" sz="950" spc="65">
                <a:latin typeface="Verdana"/>
                <a:cs typeface="Verdana"/>
              </a:rPr>
              <a:t>n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30">
                <a:latin typeface="Verdana"/>
                <a:cs typeface="Verdana"/>
              </a:rPr>
              <a:t>t</a:t>
            </a:r>
            <a:r>
              <a:rPr dirty="0" sz="950" spc="45">
                <a:latin typeface="Verdana"/>
                <a:cs typeface="Verdana"/>
              </a:rPr>
              <a:t>o</a:t>
            </a:r>
            <a:r>
              <a:rPr dirty="0" sz="950" spc="30">
                <a:latin typeface="Verdana"/>
                <a:cs typeface="Verdana"/>
              </a:rPr>
              <a:t>t</a:t>
            </a:r>
            <a:r>
              <a:rPr dirty="0" sz="950" spc="15">
                <a:latin typeface="Verdana"/>
                <a:cs typeface="Verdana"/>
              </a:rPr>
              <a:t>a</a:t>
            </a:r>
            <a:r>
              <a:rPr dirty="0" sz="950" spc="15">
                <a:latin typeface="Verdana"/>
                <a:cs typeface="Verdana"/>
              </a:rPr>
              <a:t>l  </a:t>
            </a:r>
            <a:r>
              <a:rPr dirty="0" sz="950" spc="-5">
                <a:latin typeface="Verdana"/>
                <a:cs typeface="Verdana"/>
              </a:rPr>
              <a:t>r</a:t>
            </a:r>
            <a:r>
              <a:rPr dirty="0" sz="950" spc="30">
                <a:latin typeface="Verdana"/>
                <a:cs typeface="Verdana"/>
              </a:rPr>
              <a:t>e</a:t>
            </a:r>
            <a:r>
              <a:rPr dirty="0" sz="950" spc="-15">
                <a:latin typeface="Verdana"/>
                <a:cs typeface="Verdana"/>
              </a:rPr>
              <a:t>v</a:t>
            </a:r>
            <a:r>
              <a:rPr dirty="0" sz="950" spc="30">
                <a:latin typeface="Verdana"/>
                <a:cs typeface="Verdana"/>
              </a:rPr>
              <a:t>e</a:t>
            </a:r>
            <a:r>
              <a:rPr dirty="0" sz="950" spc="65">
                <a:latin typeface="Verdana"/>
                <a:cs typeface="Verdana"/>
              </a:rPr>
              <a:t>n</a:t>
            </a:r>
            <a:r>
              <a:rPr dirty="0" sz="950" spc="60">
                <a:latin typeface="Verdana"/>
                <a:cs typeface="Verdana"/>
              </a:rPr>
              <a:t>u</a:t>
            </a:r>
            <a:r>
              <a:rPr dirty="0" sz="950" spc="30">
                <a:latin typeface="Verdana"/>
                <a:cs typeface="Verdana"/>
              </a:rPr>
              <a:t>e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0">
                <a:latin typeface="Verdana"/>
                <a:cs typeface="Verdana"/>
              </a:rPr>
              <a:t>i</a:t>
            </a:r>
            <a:r>
              <a:rPr dirty="0" sz="950" spc="65">
                <a:latin typeface="Verdana"/>
                <a:cs typeface="Verdana"/>
              </a:rPr>
              <a:t>n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-45">
                <a:latin typeface="Verdana"/>
                <a:cs typeface="Verdana"/>
              </a:rPr>
              <a:t>2</a:t>
            </a:r>
            <a:r>
              <a:rPr dirty="0" sz="950" spc="45">
                <a:latin typeface="Verdana"/>
                <a:cs typeface="Verdana"/>
              </a:rPr>
              <a:t>0</a:t>
            </a:r>
            <a:r>
              <a:rPr dirty="0" sz="950" spc="-245">
                <a:latin typeface="Verdana"/>
                <a:cs typeface="Verdana"/>
              </a:rPr>
              <a:t>1</a:t>
            </a:r>
            <a:r>
              <a:rPr dirty="0" sz="950">
                <a:latin typeface="Verdana"/>
                <a:cs typeface="Verdana"/>
              </a:rPr>
              <a:t>9</a:t>
            </a:r>
            <a:r>
              <a:rPr dirty="0" sz="950" spc="-125">
                <a:latin typeface="Verdana"/>
                <a:cs typeface="Verdana"/>
              </a:rPr>
              <a:t>,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0">
                <a:latin typeface="Verdana"/>
                <a:cs typeface="Verdana"/>
              </a:rPr>
              <a:t>i</a:t>
            </a:r>
            <a:r>
              <a:rPr dirty="0" sz="950" spc="65">
                <a:latin typeface="Verdana"/>
                <a:cs typeface="Verdana"/>
              </a:rPr>
              <a:t>n</a:t>
            </a:r>
            <a:r>
              <a:rPr dirty="0" sz="950" spc="75">
                <a:latin typeface="Verdana"/>
                <a:cs typeface="Verdana"/>
              </a:rPr>
              <a:t>d</a:t>
            </a:r>
            <a:r>
              <a:rPr dirty="0" sz="950" spc="10">
                <a:latin typeface="Verdana"/>
                <a:cs typeface="Verdana"/>
              </a:rPr>
              <a:t>i</a:t>
            </a:r>
            <a:r>
              <a:rPr dirty="0" sz="950" spc="60">
                <a:latin typeface="Verdana"/>
                <a:cs typeface="Verdana"/>
              </a:rPr>
              <a:t>c</a:t>
            </a:r>
            <a:r>
              <a:rPr dirty="0" sz="950" spc="15">
                <a:latin typeface="Verdana"/>
                <a:cs typeface="Verdana"/>
              </a:rPr>
              <a:t>a</a:t>
            </a:r>
            <a:r>
              <a:rPr dirty="0" sz="950" spc="30">
                <a:latin typeface="Verdana"/>
                <a:cs typeface="Verdana"/>
              </a:rPr>
              <a:t>t</a:t>
            </a:r>
            <a:r>
              <a:rPr dirty="0" sz="950" spc="10">
                <a:latin typeface="Verdana"/>
                <a:cs typeface="Verdana"/>
              </a:rPr>
              <a:t>i</a:t>
            </a:r>
            <a:r>
              <a:rPr dirty="0" sz="950" spc="65">
                <a:latin typeface="Verdana"/>
                <a:cs typeface="Verdana"/>
              </a:rPr>
              <a:t>n</a:t>
            </a:r>
            <a:r>
              <a:rPr dirty="0" sz="950" spc="55">
                <a:latin typeface="Verdana"/>
                <a:cs typeface="Verdana"/>
              </a:rPr>
              <a:t>g  </a:t>
            </a:r>
            <a:r>
              <a:rPr dirty="0" sz="950" spc="15">
                <a:latin typeface="Verdana"/>
                <a:cs typeface="Verdana"/>
              </a:rPr>
              <a:t>a </a:t>
            </a:r>
            <a:r>
              <a:rPr dirty="0" sz="950" spc="40">
                <a:latin typeface="Verdana"/>
                <a:cs typeface="Verdana"/>
              </a:rPr>
              <a:t>period </a:t>
            </a:r>
            <a:r>
              <a:rPr dirty="0" sz="950" spc="25">
                <a:latin typeface="Verdana"/>
                <a:cs typeface="Verdana"/>
              </a:rPr>
              <a:t>of </a:t>
            </a:r>
            <a:r>
              <a:rPr dirty="0" sz="950" spc="30">
                <a:latin typeface="Verdana"/>
                <a:cs typeface="Verdana"/>
              </a:rPr>
              <a:t>exceptional </a:t>
            </a:r>
            <a:r>
              <a:rPr dirty="0" sz="950" spc="35">
                <a:latin typeface="Verdana"/>
                <a:cs typeface="Verdana"/>
              </a:rPr>
              <a:t> </a:t>
            </a:r>
            <a:r>
              <a:rPr dirty="0" sz="950" spc="25">
                <a:latin typeface="Verdana"/>
                <a:cs typeface="Verdana"/>
              </a:rPr>
              <a:t>performance.</a:t>
            </a:r>
            <a:endParaRPr sz="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Verdana"/>
              <a:cs typeface="Verdana"/>
            </a:endParaRPr>
          </a:p>
          <a:p>
            <a:pPr marL="12700" marR="85090">
              <a:lnSpc>
                <a:spcPct val="118100"/>
              </a:lnSpc>
            </a:pPr>
            <a:r>
              <a:rPr dirty="0" sz="950" spc="25">
                <a:latin typeface="Verdana"/>
                <a:cs typeface="Verdana"/>
              </a:rPr>
              <a:t>The </a:t>
            </a:r>
            <a:r>
              <a:rPr dirty="0" sz="950" spc="40">
                <a:latin typeface="Verdana"/>
                <a:cs typeface="Verdana"/>
              </a:rPr>
              <a:t>subsequent </a:t>
            </a:r>
            <a:r>
              <a:rPr dirty="0" sz="950" spc="-20">
                <a:latin typeface="Verdana"/>
                <a:cs typeface="Verdana"/>
              </a:rPr>
              <a:t>years, </a:t>
            </a:r>
            <a:r>
              <a:rPr dirty="0" sz="950" spc="-15">
                <a:latin typeface="Verdana"/>
                <a:cs typeface="Verdana"/>
              </a:rPr>
              <a:t> </a:t>
            </a:r>
            <a:r>
              <a:rPr dirty="0" sz="950" spc="75">
                <a:latin typeface="Verdana"/>
                <a:cs typeface="Verdana"/>
              </a:rPr>
              <a:t>p</a:t>
            </a:r>
            <a:r>
              <a:rPr dirty="0" sz="950" spc="15">
                <a:latin typeface="Verdana"/>
                <a:cs typeface="Verdana"/>
              </a:rPr>
              <a:t>a</a:t>
            </a:r>
            <a:r>
              <a:rPr dirty="0" sz="950" spc="-5">
                <a:latin typeface="Verdana"/>
                <a:cs typeface="Verdana"/>
              </a:rPr>
              <a:t>r</a:t>
            </a:r>
            <a:r>
              <a:rPr dirty="0" sz="950" spc="30">
                <a:latin typeface="Verdana"/>
                <a:cs typeface="Verdana"/>
              </a:rPr>
              <a:t>t</a:t>
            </a:r>
            <a:r>
              <a:rPr dirty="0" sz="950" spc="10">
                <a:latin typeface="Verdana"/>
                <a:cs typeface="Verdana"/>
              </a:rPr>
              <a:t>i</a:t>
            </a:r>
            <a:r>
              <a:rPr dirty="0" sz="950" spc="60">
                <a:latin typeface="Verdana"/>
                <a:cs typeface="Verdana"/>
              </a:rPr>
              <a:t>c</a:t>
            </a:r>
            <a:r>
              <a:rPr dirty="0" sz="950" spc="60">
                <a:latin typeface="Verdana"/>
                <a:cs typeface="Verdana"/>
              </a:rPr>
              <a:t>u</a:t>
            </a:r>
            <a:r>
              <a:rPr dirty="0" sz="950" spc="10">
                <a:latin typeface="Verdana"/>
                <a:cs typeface="Verdana"/>
              </a:rPr>
              <a:t>l</a:t>
            </a:r>
            <a:r>
              <a:rPr dirty="0" sz="950" spc="15">
                <a:latin typeface="Verdana"/>
                <a:cs typeface="Verdana"/>
              </a:rPr>
              <a:t>a</a:t>
            </a:r>
            <a:r>
              <a:rPr dirty="0" sz="950" spc="-5">
                <a:latin typeface="Verdana"/>
                <a:cs typeface="Verdana"/>
              </a:rPr>
              <a:t>r</a:t>
            </a:r>
            <a:r>
              <a:rPr dirty="0" sz="950" spc="10">
                <a:latin typeface="Verdana"/>
                <a:cs typeface="Verdana"/>
              </a:rPr>
              <a:t>l</a:t>
            </a:r>
            <a:r>
              <a:rPr dirty="0" sz="950" spc="-15">
                <a:latin typeface="Verdana"/>
                <a:cs typeface="Verdana"/>
              </a:rPr>
              <a:t>y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-45">
                <a:latin typeface="Verdana"/>
                <a:cs typeface="Verdana"/>
              </a:rPr>
              <a:t>2</a:t>
            </a:r>
            <a:r>
              <a:rPr dirty="0" sz="950" spc="45">
                <a:latin typeface="Verdana"/>
                <a:cs typeface="Verdana"/>
              </a:rPr>
              <a:t>0</a:t>
            </a:r>
            <a:r>
              <a:rPr dirty="0" sz="950" spc="-45">
                <a:latin typeface="Verdana"/>
                <a:cs typeface="Verdana"/>
              </a:rPr>
              <a:t>2</a:t>
            </a:r>
            <a:r>
              <a:rPr dirty="0" sz="950" spc="-45">
                <a:latin typeface="Verdana"/>
                <a:cs typeface="Verdana"/>
              </a:rPr>
              <a:t>3</a:t>
            </a:r>
            <a:r>
              <a:rPr dirty="0" sz="950" spc="-125">
                <a:latin typeface="Verdana"/>
                <a:cs typeface="Verdana"/>
              </a:rPr>
              <a:t>,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-5">
                <a:latin typeface="Verdana"/>
                <a:cs typeface="Verdana"/>
              </a:rPr>
              <a:t>s</a:t>
            </a:r>
            <a:r>
              <a:rPr dirty="0" sz="950" spc="65">
                <a:latin typeface="Verdana"/>
                <a:cs typeface="Verdana"/>
              </a:rPr>
              <a:t>h</a:t>
            </a:r>
            <a:r>
              <a:rPr dirty="0" sz="950" spc="45">
                <a:latin typeface="Verdana"/>
                <a:cs typeface="Verdana"/>
              </a:rPr>
              <a:t>o</a:t>
            </a:r>
            <a:r>
              <a:rPr dirty="0" sz="950" spc="100">
                <a:latin typeface="Verdana"/>
                <a:cs typeface="Verdana"/>
              </a:rPr>
              <a:t>w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0">
                <a:latin typeface="Verdana"/>
                <a:cs typeface="Verdana"/>
              </a:rPr>
              <a:t>a  </a:t>
            </a:r>
            <a:r>
              <a:rPr dirty="0" sz="950" spc="30">
                <a:latin typeface="Verdana"/>
                <a:cs typeface="Verdana"/>
              </a:rPr>
              <a:t>significant</a:t>
            </a:r>
            <a:r>
              <a:rPr dirty="0" sz="950" spc="-85">
                <a:latin typeface="Verdana"/>
                <a:cs typeface="Verdana"/>
              </a:rPr>
              <a:t> </a:t>
            </a:r>
            <a:r>
              <a:rPr dirty="0" sz="950" spc="40">
                <a:latin typeface="Verdana"/>
                <a:cs typeface="Verdana"/>
              </a:rPr>
              <a:t>decline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35">
                <a:latin typeface="Verdana"/>
                <a:cs typeface="Verdana"/>
              </a:rPr>
              <a:t>in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25">
                <a:latin typeface="Verdana"/>
                <a:cs typeface="Verdana"/>
              </a:rPr>
              <a:t>total </a:t>
            </a:r>
            <a:r>
              <a:rPr dirty="0" sz="950" spc="-320">
                <a:latin typeface="Verdana"/>
                <a:cs typeface="Verdana"/>
              </a:rPr>
              <a:t> </a:t>
            </a:r>
            <a:r>
              <a:rPr dirty="0" sz="950" spc="10">
                <a:latin typeface="Verdana"/>
                <a:cs typeface="Verdana"/>
              </a:rPr>
              <a:t>revenue.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73982" y="5420261"/>
            <a:ext cx="4166235" cy="43510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050" spc="-70">
                <a:latin typeface="Georgia"/>
                <a:cs typeface="Georgia"/>
              </a:rPr>
              <a:t>EDA</a:t>
            </a:r>
            <a:r>
              <a:rPr dirty="0" sz="3050" spc="-5">
                <a:latin typeface="Georgia"/>
                <a:cs typeface="Georgia"/>
              </a:rPr>
              <a:t> </a:t>
            </a:r>
            <a:r>
              <a:rPr dirty="0" sz="3050" spc="-180">
                <a:latin typeface="Georgia"/>
                <a:cs typeface="Georgia"/>
              </a:rPr>
              <a:t>2</a:t>
            </a:r>
            <a:endParaRPr sz="3050">
              <a:latin typeface="Georgia"/>
              <a:cs typeface="Georgia"/>
            </a:endParaRPr>
          </a:p>
          <a:p>
            <a:pPr marL="902335" marR="5080">
              <a:lnSpc>
                <a:spcPct val="113500"/>
              </a:lnSpc>
              <a:spcBef>
                <a:spcPts val="1900"/>
              </a:spcBef>
            </a:pPr>
            <a:r>
              <a:rPr dirty="0" sz="1100" spc="20">
                <a:latin typeface="Verdana"/>
                <a:cs typeface="Verdana"/>
              </a:rPr>
              <a:t>Purchases </a:t>
            </a:r>
            <a:r>
              <a:rPr dirty="0" sz="1100" spc="35">
                <a:latin typeface="Verdana"/>
                <a:cs typeface="Verdana"/>
              </a:rPr>
              <a:t>and </a:t>
            </a:r>
            <a:r>
              <a:rPr dirty="0" sz="1100" spc="-15">
                <a:latin typeface="Verdana"/>
                <a:cs typeface="Verdana"/>
              </a:rPr>
              <a:t>Revenue: </a:t>
            </a:r>
            <a:r>
              <a:rPr dirty="0" sz="1100" spc="10">
                <a:latin typeface="Verdana"/>
                <a:cs typeface="Verdana"/>
              </a:rPr>
              <a:t>The </a:t>
            </a:r>
            <a:r>
              <a:rPr dirty="0" sz="1100" spc="5">
                <a:latin typeface="Verdana"/>
                <a:cs typeface="Verdana"/>
              </a:rPr>
              <a:t>scatter </a:t>
            </a:r>
            <a:r>
              <a:rPr dirty="0" sz="1100" spc="25">
                <a:latin typeface="Verdana"/>
                <a:cs typeface="Verdana"/>
              </a:rPr>
              <a:t>plot </a:t>
            </a:r>
            <a:r>
              <a:rPr dirty="0" sz="1100">
                <a:latin typeface="Verdana"/>
                <a:cs typeface="Verdana"/>
              </a:rPr>
              <a:t>for </a:t>
            </a:r>
            <a:r>
              <a:rPr dirty="0" sz="1100" spc="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50">
                <a:latin typeface="Verdana"/>
                <a:cs typeface="Verdana"/>
              </a:rPr>
              <a:t>h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20">
                <a:latin typeface="Verdana"/>
                <a:cs typeface="Verdana"/>
              </a:rPr>
              <a:t>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85">
                <a:latin typeface="Verdana"/>
                <a:cs typeface="Verdana"/>
              </a:rPr>
              <a:t>w</a:t>
            </a:r>
            <a:r>
              <a:rPr dirty="0" sz="1100" spc="30">
                <a:latin typeface="Verdana"/>
                <a:cs typeface="Verdana"/>
              </a:rPr>
              <a:t>o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5">
                <a:latin typeface="Verdana"/>
                <a:cs typeface="Verdana"/>
              </a:rPr>
              <a:t>f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45">
                <a:latin typeface="Verdana"/>
                <a:cs typeface="Verdana"/>
              </a:rPr>
              <a:t>u</a:t>
            </a:r>
            <a:r>
              <a:rPr dirty="0" sz="1100" spc="-25">
                <a:latin typeface="Verdana"/>
                <a:cs typeface="Verdana"/>
              </a:rPr>
              <a:t>r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25">
                <a:latin typeface="Verdana"/>
                <a:cs typeface="Verdana"/>
              </a:rPr>
              <a:t>s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15">
                <a:latin typeface="Verdana"/>
                <a:cs typeface="Verdana"/>
              </a:rPr>
              <a:t>ee</a:t>
            </a:r>
            <a:r>
              <a:rPr dirty="0" sz="1100" spc="90">
                <a:latin typeface="Verdana"/>
                <a:cs typeface="Verdana"/>
              </a:rPr>
              <a:t>m</a:t>
            </a:r>
            <a:r>
              <a:rPr dirty="0" sz="1100" spc="-25">
                <a:latin typeface="Verdana"/>
                <a:cs typeface="Verdana"/>
              </a:rPr>
              <a:t>s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30">
                <a:latin typeface="Verdana"/>
                <a:cs typeface="Verdana"/>
              </a:rPr>
              <a:t>o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50">
                <a:latin typeface="Verdana"/>
                <a:cs typeface="Verdana"/>
              </a:rPr>
              <a:t>h</a:t>
            </a:r>
            <a:r>
              <a:rPr dirty="0" sz="1100" spc="25">
                <a:latin typeface="Verdana"/>
                <a:cs typeface="Verdana"/>
              </a:rPr>
              <a:t>o</a:t>
            </a:r>
            <a:r>
              <a:rPr dirty="0" sz="1100" spc="90">
                <a:latin typeface="Verdana"/>
                <a:cs typeface="Verdana"/>
              </a:rPr>
              <a:t>w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5">
                <a:latin typeface="Verdana"/>
                <a:cs typeface="Verdana"/>
              </a:rPr>
              <a:t>a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p</a:t>
            </a:r>
            <a:r>
              <a:rPr dirty="0" sz="1100" spc="25">
                <a:latin typeface="Verdana"/>
                <a:cs typeface="Verdana"/>
              </a:rPr>
              <a:t>o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>
                <a:latin typeface="Verdana"/>
                <a:cs typeface="Verdana"/>
              </a:rPr>
              <a:t>i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>
                <a:latin typeface="Verdana"/>
                <a:cs typeface="Verdana"/>
              </a:rPr>
              <a:t>i</a:t>
            </a:r>
            <a:r>
              <a:rPr dirty="0" sz="1100" spc="-40">
                <a:latin typeface="Verdana"/>
                <a:cs typeface="Verdana"/>
              </a:rPr>
              <a:t>v</a:t>
            </a:r>
            <a:r>
              <a:rPr dirty="0" sz="1100" spc="10">
                <a:latin typeface="Verdana"/>
                <a:cs typeface="Verdana"/>
              </a:rPr>
              <a:t>e  </a:t>
            </a:r>
            <a:r>
              <a:rPr dirty="0" sz="1100" spc="-5">
                <a:latin typeface="Verdana"/>
                <a:cs typeface="Verdana"/>
              </a:rPr>
              <a:t>correlation,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40">
                <a:latin typeface="Verdana"/>
                <a:cs typeface="Verdana"/>
              </a:rPr>
              <a:t>with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5">
                <a:latin typeface="Verdana"/>
                <a:cs typeface="Verdana"/>
              </a:rPr>
              <a:t>a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general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25">
                <a:latin typeface="Verdana"/>
                <a:cs typeface="Verdana"/>
              </a:rPr>
              <a:t>trend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of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increasing </a:t>
            </a:r>
            <a:r>
              <a:rPr dirty="0" sz="1100" spc="-375">
                <a:latin typeface="Verdana"/>
                <a:cs typeface="Verdana"/>
              </a:rPr>
              <a:t> </a:t>
            </a:r>
            <a:r>
              <a:rPr dirty="0" sz="1100" spc="10">
                <a:latin typeface="Verdana"/>
                <a:cs typeface="Verdana"/>
              </a:rPr>
              <a:t>revenue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40">
                <a:latin typeface="Verdana"/>
                <a:cs typeface="Verdana"/>
              </a:rPr>
              <a:t>with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increasing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5">
                <a:latin typeface="Verdana"/>
                <a:cs typeface="Verdana"/>
              </a:rPr>
              <a:t>purchases.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Verdana"/>
              <a:cs typeface="Verdana"/>
            </a:endParaRPr>
          </a:p>
          <a:p>
            <a:pPr marL="902335" marR="5080">
              <a:lnSpc>
                <a:spcPct val="113500"/>
              </a:lnSpc>
            </a:pPr>
            <a:r>
              <a:rPr dirty="0" sz="1100" spc="20">
                <a:latin typeface="Verdana"/>
                <a:cs typeface="Verdana"/>
              </a:rPr>
              <a:t>Revenue </a:t>
            </a:r>
            <a:r>
              <a:rPr dirty="0" sz="1100" spc="35">
                <a:latin typeface="Verdana"/>
                <a:cs typeface="Verdana"/>
              </a:rPr>
              <a:t>and </a:t>
            </a:r>
            <a:r>
              <a:rPr dirty="0" sz="1100" spc="-5">
                <a:latin typeface="Verdana"/>
                <a:cs typeface="Verdana"/>
              </a:rPr>
              <a:t>Frequency: </a:t>
            </a:r>
            <a:r>
              <a:rPr dirty="0" sz="1100" spc="10">
                <a:latin typeface="Verdana"/>
                <a:cs typeface="Verdana"/>
              </a:rPr>
              <a:t>The </a:t>
            </a:r>
            <a:r>
              <a:rPr dirty="0" sz="1100" spc="5">
                <a:latin typeface="Verdana"/>
                <a:cs typeface="Verdana"/>
              </a:rPr>
              <a:t>scatter </a:t>
            </a:r>
            <a:r>
              <a:rPr dirty="0" sz="1100" spc="25">
                <a:latin typeface="Verdana"/>
                <a:cs typeface="Verdana"/>
              </a:rPr>
              <a:t>plot </a:t>
            </a:r>
            <a:r>
              <a:rPr dirty="0" sz="1100">
                <a:latin typeface="Verdana"/>
                <a:cs typeface="Verdana"/>
              </a:rPr>
              <a:t>for </a:t>
            </a:r>
            <a:r>
              <a:rPr dirty="0" sz="1100" spc="-37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50">
                <a:latin typeface="Verdana"/>
                <a:cs typeface="Verdana"/>
              </a:rPr>
              <a:t>h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20">
                <a:latin typeface="Verdana"/>
                <a:cs typeface="Verdana"/>
              </a:rPr>
              <a:t>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85">
                <a:latin typeface="Verdana"/>
                <a:cs typeface="Verdana"/>
              </a:rPr>
              <a:t>w</a:t>
            </a:r>
            <a:r>
              <a:rPr dirty="0" sz="1100" spc="30">
                <a:latin typeface="Verdana"/>
                <a:cs typeface="Verdana"/>
              </a:rPr>
              <a:t>o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5">
                <a:latin typeface="Verdana"/>
                <a:cs typeface="Verdana"/>
              </a:rPr>
              <a:t>f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45">
                <a:latin typeface="Verdana"/>
                <a:cs typeface="Verdana"/>
              </a:rPr>
              <a:t>u</a:t>
            </a:r>
            <a:r>
              <a:rPr dirty="0" sz="1100" spc="-25">
                <a:latin typeface="Verdana"/>
                <a:cs typeface="Verdana"/>
              </a:rPr>
              <a:t>r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25">
                <a:latin typeface="Verdana"/>
                <a:cs typeface="Verdana"/>
              </a:rPr>
              <a:t>s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15">
                <a:latin typeface="Verdana"/>
                <a:cs typeface="Verdana"/>
              </a:rPr>
              <a:t>ee</a:t>
            </a:r>
            <a:r>
              <a:rPr dirty="0" sz="1100" spc="90">
                <a:latin typeface="Verdana"/>
                <a:cs typeface="Verdana"/>
              </a:rPr>
              <a:t>m</a:t>
            </a:r>
            <a:r>
              <a:rPr dirty="0" sz="1100" spc="-25">
                <a:latin typeface="Verdana"/>
                <a:cs typeface="Verdana"/>
              </a:rPr>
              <a:t>s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30">
                <a:latin typeface="Verdana"/>
                <a:cs typeface="Verdana"/>
              </a:rPr>
              <a:t>o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50">
                <a:latin typeface="Verdana"/>
                <a:cs typeface="Verdana"/>
              </a:rPr>
              <a:t>h</a:t>
            </a:r>
            <a:r>
              <a:rPr dirty="0" sz="1100" spc="25">
                <a:latin typeface="Verdana"/>
                <a:cs typeface="Verdana"/>
              </a:rPr>
              <a:t>o</a:t>
            </a:r>
            <a:r>
              <a:rPr dirty="0" sz="1100" spc="90">
                <a:latin typeface="Verdana"/>
                <a:cs typeface="Verdana"/>
              </a:rPr>
              <a:t>w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5">
                <a:latin typeface="Verdana"/>
                <a:cs typeface="Verdana"/>
              </a:rPr>
              <a:t>a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p</a:t>
            </a:r>
            <a:r>
              <a:rPr dirty="0" sz="1100" spc="25">
                <a:latin typeface="Verdana"/>
                <a:cs typeface="Verdana"/>
              </a:rPr>
              <a:t>o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>
                <a:latin typeface="Verdana"/>
                <a:cs typeface="Verdana"/>
              </a:rPr>
              <a:t>i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>
                <a:latin typeface="Verdana"/>
                <a:cs typeface="Verdana"/>
              </a:rPr>
              <a:t>i</a:t>
            </a:r>
            <a:r>
              <a:rPr dirty="0" sz="1100" spc="-40">
                <a:latin typeface="Verdana"/>
                <a:cs typeface="Verdana"/>
              </a:rPr>
              <a:t>v</a:t>
            </a:r>
            <a:r>
              <a:rPr dirty="0" sz="1100" spc="10">
                <a:latin typeface="Verdana"/>
                <a:cs typeface="Verdana"/>
              </a:rPr>
              <a:t>e  </a:t>
            </a:r>
            <a:r>
              <a:rPr dirty="0" sz="1100" spc="-5">
                <a:latin typeface="Verdana"/>
                <a:cs typeface="Verdana"/>
              </a:rPr>
              <a:t>correlation,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40">
                <a:latin typeface="Verdana"/>
                <a:cs typeface="Verdana"/>
              </a:rPr>
              <a:t>with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5">
                <a:latin typeface="Verdana"/>
                <a:cs typeface="Verdana"/>
              </a:rPr>
              <a:t>a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general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25">
                <a:latin typeface="Verdana"/>
                <a:cs typeface="Verdana"/>
              </a:rPr>
              <a:t>trend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of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increasing </a:t>
            </a:r>
            <a:r>
              <a:rPr dirty="0" sz="1100" spc="-375">
                <a:latin typeface="Verdana"/>
                <a:cs typeface="Verdana"/>
              </a:rPr>
              <a:t> </a:t>
            </a:r>
            <a:r>
              <a:rPr dirty="0" sz="1100" spc="10">
                <a:latin typeface="Verdana"/>
                <a:cs typeface="Verdana"/>
              </a:rPr>
              <a:t>revenue</a:t>
            </a:r>
            <a:r>
              <a:rPr dirty="0" sz="1100" spc="-100">
                <a:latin typeface="Verdana"/>
                <a:cs typeface="Verdana"/>
              </a:rPr>
              <a:t> </a:t>
            </a:r>
            <a:r>
              <a:rPr dirty="0" sz="1100" spc="40">
                <a:latin typeface="Verdana"/>
                <a:cs typeface="Verdana"/>
              </a:rPr>
              <a:t>with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increasing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frequency.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Verdana"/>
              <a:cs typeface="Verdana"/>
            </a:endParaRPr>
          </a:p>
          <a:p>
            <a:pPr marL="902335" marR="43180">
              <a:lnSpc>
                <a:spcPct val="113500"/>
              </a:lnSpc>
            </a:pPr>
            <a:r>
              <a:rPr dirty="0" sz="1100" spc="50">
                <a:latin typeface="Verdana"/>
                <a:cs typeface="Verdana"/>
              </a:rPr>
              <a:t>A</a:t>
            </a:r>
            <a:r>
              <a:rPr dirty="0" sz="1100" spc="-40">
                <a:latin typeface="Verdana"/>
                <a:cs typeface="Verdana"/>
              </a:rPr>
              <a:t>v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25">
                <a:latin typeface="Verdana"/>
                <a:cs typeface="Verdana"/>
              </a:rPr>
              <a:t>r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70">
                <a:latin typeface="Verdana"/>
                <a:cs typeface="Verdana"/>
              </a:rPr>
              <a:t>g</a:t>
            </a:r>
            <a:r>
              <a:rPr dirty="0" sz="1100" spc="20">
                <a:latin typeface="Verdana"/>
                <a:cs typeface="Verdana"/>
              </a:rPr>
              <a:t>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125">
                <a:latin typeface="Verdana"/>
                <a:cs typeface="Verdana"/>
              </a:rPr>
              <a:t>P</a:t>
            </a:r>
            <a:r>
              <a:rPr dirty="0" sz="1100" spc="45">
                <a:latin typeface="Verdana"/>
                <a:cs typeface="Verdana"/>
              </a:rPr>
              <a:t>u</a:t>
            </a:r>
            <a:r>
              <a:rPr dirty="0" sz="1100" spc="-25">
                <a:latin typeface="Verdana"/>
                <a:cs typeface="Verdana"/>
              </a:rPr>
              <a:t>r</a:t>
            </a:r>
            <a:r>
              <a:rPr dirty="0" sz="1100" spc="50">
                <a:latin typeface="Verdana"/>
                <a:cs typeface="Verdana"/>
              </a:rPr>
              <a:t>c</a:t>
            </a:r>
            <a:r>
              <a:rPr dirty="0" sz="1100" spc="50">
                <a:latin typeface="Verdana"/>
                <a:cs typeface="Verdana"/>
              </a:rPr>
              <a:t>h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20">
                <a:latin typeface="Verdana"/>
                <a:cs typeface="Verdana"/>
              </a:rPr>
              <a:t>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25">
                <a:latin typeface="Verdana"/>
                <a:cs typeface="Verdana"/>
              </a:rPr>
              <a:t>V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>
                <a:latin typeface="Verdana"/>
                <a:cs typeface="Verdana"/>
              </a:rPr>
              <a:t>l</a:t>
            </a:r>
            <a:r>
              <a:rPr dirty="0" sz="1100" spc="45">
                <a:latin typeface="Verdana"/>
                <a:cs typeface="Verdana"/>
              </a:rPr>
              <a:t>u</a:t>
            </a:r>
            <a:r>
              <a:rPr dirty="0" sz="1100" spc="20">
                <a:latin typeface="Verdana"/>
                <a:cs typeface="Verdana"/>
              </a:rPr>
              <a:t>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50">
                <a:latin typeface="Verdana"/>
                <a:cs typeface="Verdana"/>
              </a:rPr>
              <a:t>n</a:t>
            </a:r>
            <a:r>
              <a:rPr dirty="0" sz="1100" spc="65">
                <a:latin typeface="Verdana"/>
                <a:cs typeface="Verdana"/>
              </a:rPr>
              <a:t>d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30">
                <a:latin typeface="Verdana"/>
                <a:cs typeface="Verdana"/>
              </a:rPr>
              <a:t>R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40">
                <a:latin typeface="Verdana"/>
                <a:cs typeface="Verdana"/>
              </a:rPr>
              <a:t>v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50">
                <a:latin typeface="Verdana"/>
                <a:cs typeface="Verdana"/>
              </a:rPr>
              <a:t>n</a:t>
            </a:r>
            <a:r>
              <a:rPr dirty="0" sz="1100" spc="45">
                <a:latin typeface="Verdana"/>
                <a:cs typeface="Verdana"/>
              </a:rPr>
              <a:t>u</a:t>
            </a:r>
            <a:r>
              <a:rPr dirty="0" sz="1100" spc="20">
                <a:latin typeface="Verdana"/>
                <a:cs typeface="Verdana"/>
              </a:rPr>
              <a:t>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15">
                <a:latin typeface="Verdana"/>
                <a:cs typeface="Verdana"/>
              </a:rPr>
              <a:t>ee</a:t>
            </a:r>
            <a:r>
              <a:rPr dirty="0" sz="1100" spc="90">
                <a:latin typeface="Verdana"/>
                <a:cs typeface="Verdana"/>
              </a:rPr>
              <a:t>m</a:t>
            </a:r>
            <a:r>
              <a:rPr dirty="0" sz="1100" spc="-20">
                <a:latin typeface="Verdana"/>
                <a:cs typeface="Verdana"/>
              </a:rPr>
              <a:t>s  </a:t>
            </a:r>
            <a:r>
              <a:rPr dirty="0" sz="1100" spc="25">
                <a:latin typeface="Verdana"/>
                <a:cs typeface="Verdana"/>
              </a:rPr>
              <a:t>to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35">
                <a:latin typeface="Verdana"/>
                <a:cs typeface="Verdana"/>
              </a:rPr>
              <a:t>show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5">
                <a:latin typeface="Verdana"/>
                <a:cs typeface="Verdana"/>
              </a:rPr>
              <a:t>a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5">
                <a:latin typeface="Verdana"/>
                <a:cs typeface="Verdana"/>
              </a:rPr>
              <a:t>positive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5">
                <a:latin typeface="Verdana"/>
                <a:cs typeface="Verdana"/>
              </a:rPr>
              <a:t>correlation,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40">
                <a:latin typeface="Verdana"/>
                <a:cs typeface="Verdana"/>
              </a:rPr>
              <a:t>with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5">
                <a:latin typeface="Verdana"/>
                <a:cs typeface="Verdana"/>
              </a:rPr>
              <a:t>a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general 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25">
                <a:latin typeface="Verdana"/>
                <a:cs typeface="Verdana"/>
              </a:rPr>
              <a:t>trend </a:t>
            </a:r>
            <a:r>
              <a:rPr dirty="0" sz="1100" spc="15">
                <a:latin typeface="Verdana"/>
                <a:cs typeface="Verdana"/>
              </a:rPr>
              <a:t>of increasing </a:t>
            </a:r>
            <a:r>
              <a:rPr dirty="0" sz="1100" spc="10">
                <a:latin typeface="Verdana"/>
                <a:cs typeface="Verdana"/>
              </a:rPr>
              <a:t>revenue </a:t>
            </a:r>
            <a:r>
              <a:rPr dirty="0" sz="1100" spc="40">
                <a:latin typeface="Verdana"/>
                <a:cs typeface="Verdana"/>
              </a:rPr>
              <a:t>with </a:t>
            </a:r>
            <a:r>
              <a:rPr dirty="0" sz="1100" spc="15">
                <a:latin typeface="Verdana"/>
                <a:cs typeface="Verdana"/>
              </a:rPr>
              <a:t>increasing 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-40">
                <a:latin typeface="Verdana"/>
                <a:cs typeface="Verdana"/>
              </a:rPr>
              <a:t>v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25">
                <a:latin typeface="Verdana"/>
                <a:cs typeface="Verdana"/>
              </a:rPr>
              <a:t>r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70">
                <a:latin typeface="Verdana"/>
                <a:cs typeface="Verdana"/>
              </a:rPr>
              <a:t>g</a:t>
            </a:r>
            <a:r>
              <a:rPr dirty="0" sz="1100" spc="20">
                <a:latin typeface="Verdana"/>
                <a:cs typeface="Verdana"/>
              </a:rPr>
              <a:t>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p</a:t>
            </a:r>
            <a:r>
              <a:rPr dirty="0" sz="1100" spc="45">
                <a:latin typeface="Verdana"/>
                <a:cs typeface="Verdana"/>
              </a:rPr>
              <a:t>u</a:t>
            </a:r>
            <a:r>
              <a:rPr dirty="0" sz="1100" spc="-25">
                <a:latin typeface="Verdana"/>
                <a:cs typeface="Verdana"/>
              </a:rPr>
              <a:t>r</a:t>
            </a:r>
            <a:r>
              <a:rPr dirty="0" sz="1100" spc="50">
                <a:latin typeface="Verdana"/>
                <a:cs typeface="Verdana"/>
              </a:rPr>
              <a:t>c</a:t>
            </a:r>
            <a:r>
              <a:rPr dirty="0" sz="1100" spc="50">
                <a:latin typeface="Verdana"/>
                <a:cs typeface="Verdana"/>
              </a:rPr>
              <a:t>h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20">
                <a:latin typeface="Verdana"/>
                <a:cs typeface="Verdana"/>
              </a:rPr>
              <a:t>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v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>
                <a:latin typeface="Verdana"/>
                <a:cs typeface="Verdana"/>
              </a:rPr>
              <a:t>l</a:t>
            </a:r>
            <a:r>
              <a:rPr dirty="0" sz="1100" spc="45">
                <a:latin typeface="Verdana"/>
                <a:cs typeface="Verdana"/>
              </a:rPr>
              <a:t>u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150">
                <a:latin typeface="Verdana"/>
                <a:cs typeface="Verdana"/>
              </a:rPr>
              <a:t>.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T</a:t>
            </a:r>
            <a:r>
              <a:rPr dirty="0" sz="1100" spc="50">
                <a:latin typeface="Verdana"/>
                <a:cs typeface="Verdana"/>
              </a:rPr>
              <a:t>h</a:t>
            </a:r>
            <a:r>
              <a:rPr dirty="0" sz="1100">
                <a:latin typeface="Verdana"/>
                <a:cs typeface="Verdana"/>
              </a:rPr>
              <a:t>i</a:t>
            </a:r>
            <a:r>
              <a:rPr dirty="0" sz="1100" spc="-25">
                <a:latin typeface="Verdana"/>
                <a:cs typeface="Verdana"/>
              </a:rPr>
              <a:t>s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90">
                <a:latin typeface="Verdana"/>
                <a:cs typeface="Verdana"/>
              </a:rPr>
              <a:t>m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50">
                <a:latin typeface="Verdana"/>
                <a:cs typeface="Verdana"/>
              </a:rPr>
              <a:t>n</a:t>
            </a:r>
            <a:r>
              <a:rPr dirty="0" sz="1100" spc="-25">
                <a:latin typeface="Verdana"/>
                <a:cs typeface="Verdana"/>
              </a:rPr>
              <a:t>s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50">
                <a:latin typeface="Verdana"/>
                <a:cs typeface="Verdana"/>
              </a:rPr>
              <a:t>h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20">
                <a:latin typeface="Verdana"/>
                <a:cs typeface="Verdana"/>
              </a:rPr>
              <a:t>t  </a:t>
            </a:r>
            <a:r>
              <a:rPr dirty="0" sz="1100" spc="50">
                <a:latin typeface="Verdana"/>
                <a:cs typeface="Verdana"/>
              </a:rPr>
              <a:t>c</a:t>
            </a:r>
            <a:r>
              <a:rPr dirty="0" sz="1100" spc="45">
                <a:latin typeface="Verdana"/>
                <a:cs typeface="Verdana"/>
              </a:rPr>
              <a:t>u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25">
                <a:latin typeface="Verdana"/>
                <a:cs typeface="Verdana"/>
              </a:rPr>
              <a:t>o</a:t>
            </a:r>
            <a:r>
              <a:rPr dirty="0" sz="1100" spc="90">
                <a:latin typeface="Verdana"/>
                <a:cs typeface="Verdana"/>
              </a:rPr>
              <a:t>m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25">
                <a:latin typeface="Verdana"/>
                <a:cs typeface="Verdana"/>
              </a:rPr>
              <a:t>r</a:t>
            </a:r>
            <a:r>
              <a:rPr dirty="0" sz="1100" spc="-25">
                <a:latin typeface="Verdana"/>
                <a:cs typeface="Verdana"/>
              </a:rPr>
              <a:t>s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w</a:t>
            </a:r>
            <a:r>
              <a:rPr dirty="0" sz="1100" spc="50">
                <a:latin typeface="Verdana"/>
                <a:cs typeface="Verdana"/>
              </a:rPr>
              <a:t>h</a:t>
            </a:r>
            <a:r>
              <a:rPr dirty="0" sz="1100" spc="30">
                <a:latin typeface="Verdana"/>
                <a:cs typeface="Verdana"/>
              </a:rPr>
              <a:t>o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60">
                <a:latin typeface="Verdana"/>
                <a:cs typeface="Verdana"/>
              </a:rPr>
              <a:t>p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50">
                <a:latin typeface="Verdana"/>
                <a:cs typeface="Verdana"/>
              </a:rPr>
              <a:t>n</a:t>
            </a:r>
            <a:r>
              <a:rPr dirty="0" sz="1100" spc="65">
                <a:latin typeface="Verdana"/>
                <a:cs typeface="Verdana"/>
              </a:rPr>
              <a:t>d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90">
                <a:latin typeface="Verdana"/>
                <a:cs typeface="Verdana"/>
              </a:rPr>
              <a:t>m</a:t>
            </a:r>
            <a:r>
              <a:rPr dirty="0" sz="1100" spc="25">
                <a:latin typeface="Verdana"/>
                <a:cs typeface="Verdana"/>
              </a:rPr>
              <a:t>o</a:t>
            </a:r>
            <a:r>
              <a:rPr dirty="0" sz="1100" spc="-25">
                <a:latin typeface="Verdana"/>
                <a:cs typeface="Verdana"/>
              </a:rPr>
              <a:t>r</a:t>
            </a:r>
            <a:r>
              <a:rPr dirty="0" sz="1100" spc="20">
                <a:latin typeface="Verdana"/>
                <a:cs typeface="Verdana"/>
              </a:rPr>
              <a:t>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p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20">
                <a:latin typeface="Verdana"/>
                <a:cs typeface="Verdana"/>
              </a:rPr>
              <a:t>r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-25">
                <a:latin typeface="Verdana"/>
                <a:cs typeface="Verdana"/>
              </a:rPr>
              <a:t>r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50">
                <a:latin typeface="Verdana"/>
                <a:cs typeface="Verdana"/>
              </a:rPr>
              <a:t>n</a:t>
            </a:r>
            <a:r>
              <a:rPr dirty="0" sz="1100" spc="-30">
                <a:latin typeface="Verdana"/>
                <a:cs typeface="Verdana"/>
              </a:rPr>
              <a:t>s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50">
                <a:latin typeface="Verdana"/>
                <a:cs typeface="Verdana"/>
              </a:rPr>
              <a:t>c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>
                <a:latin typeface="Verdana"/>
                <a:cs typeface="Verdana"/>
              </a:rPr>
              <a:t>i</a:t>
            </a:r>
            <a:r>
              <a:rPr dirty="0" sz="1100" spc="25">
                <a:latin typeface="Verdana"/>
                <a:cs typeface="Verdana"/>
              </a:rPr>
              <a:t>o</a:t>
            </a:r>
            <a:r>
              <a:rPr dirty="0" sz="1100" spc="35">
                <a:latin typeface="Verdana"/>
                <a:cs typeface="Verdana"/>
              </a:rPr>
              <a:t>n  </a:t>
            </a:r>
            <a:r>
              <a:rPr dirty="0" sz="1100" spc="35">
                <a:latin typeface="Verdana"/>
                <a:cs typeface="Verdana"/>
              </a:rPr>
              <a:t>tend </a:t>
            </a:r>
            <a:r>
              <a:rPr dirty="0" sz="1100" spc="25">
                <a:latin typeface="Verdana"/>
                <a:cs typeface="Verdana"/>
              </a:rPr>
              <a:t>to </a:t>
            </a:r>
            <a:r>
              <a:rPr dirty="0" sz="1100" spc="20">
                <a:latin typeface="Verdana"/>
                <a:cs typeface="Verdana"/>
              </a:rPr>
              <a:t>generate </a:t>
            </a:r>
            <a:r>
              <a:rPr dirty="0" sz="1100" spc="25">
                <a:latin typeface="Verdana"/>
                <a:cs typeface="Verdana"/>
              </a:rPr>
              <a:t>more </a:t>
            </a:r>
            <a:r>
              <a:rPr dirty="0" sz="1100" spc="10">
                <a:latin typeface="Verdana"/>
                <a:cs typeface="Verdana"/>
              </a:rPr>
              <a:t>revenue </a:t>
            </a:r>
            <a:r>
              <a:rPr dirty="0" sz="1100">
                <a:latin typeface="Verdana"/>
                <a:cs typeface="Verdana"/>
              </a:rPr>
              <a:t>for </a:t>
            </a:r>
            <a:r>
              <a:rPr dirty="0" sz="1100" spc="25">
                <a:latin typeface="Verdana"/>
                <a:cs typeface="Verdana"/>
              </a:rPr>
              <a:t>the </a:t>
            </a:r>
            <a:r>
              <a:rPr dirty="0" sz="1100" spc="30">
                <a:latin typeface="Verdana"/>
                <a:cs typeface="Verdana"/>
              </a:rPr>
              <a:t> </a:t>
            </a:r>
            <a:r>
              <a:rPr dirty="0" sz="1100" spc="50">
                <a:latin typeface="Verdana"/>
                <a:cs typeface="Verdana"/>
              </a:rPr>
              <a:t>c</a:t>
            </a:r>
            <a:r>
              <a:rPr dirty="0" sz="1100" spc="25">
                <a:latin typeface="Verdana"/>
                <a:cs typeface="Verdana"/>
              </a:rPr>
              <a:t>o</a:t>
            </a:r>
            <a:r>
              <a:rPr dirty="0" sz="1100" spc="90">
                <a:latin typeface="Verdana"/>
                <a:cs typeface="Verdana"/>
              </a:rPr>
              <a:t>m</a:t>
            </a:r>
            <a:r>
              <a:rPr dirty="0" sz="1100" spc="60">
                <a:latin typeface="Verdana"/>
                <a:cs typeface="Verdana"/>
              </a:rPr>
              <a:t>p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50">
                <a:latin typeface="Verdana"/>
                <a:cs typeface="Verdana"/>
              </a:rPr>
              <a:t>n</a:t>
            </a:r>
            <a:r>
              <a:rPr dirty="0" sz="1100" spc="-40">
                <a:latin typeface="Verdana"/>
                <a:cs typeface="Verdana"/>
              </a:rPr>
              <a:t>y</a:t>
            </a:r>
            <a:r>
              <a:rPr dirty="0" sz="1100" spc="-150">
                <a:latin typeface="Verdana"/>
                <a:cs typeface="Verdana"/>
              </a:rPr>
              <a:t>.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H</a:t>
            </a:r>
            <a:r>
              <a:rPr dirty="0" sz="1100" spc="25">
                <a:latin typeface="Verdana"/>
                <a:cs typeface="Verdana"/>
              </a:rPr>
              <a:t>o</a:t>
            </a:r>
            <a:r>
              <a:rPr dirty="0" sz="1100" spc="85">
                <a:latin typeface="Verdana"/>
                <a:cs typeface="Verdana"/>
              </a:rPr>
              <a:t>w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40">
                <a:latin typeface="Verdana"/>
                <a:cs typeface="Verdana"/>
              </a:rPr>
              <a:t>v</a:t>
            </a:r>
            <a:r>
              <a:rPr dirty="0" sz="1100" spc="15">
                <a:latin typeface="Verdana"/>
                <a:cs typeface="Verdana"/>
              </a:rPr>
              <a:t>e</a:t>
            </a:r>
            <a:r>
              <a:rPr dirty="0" sz="1100" spc="-25">
                <a:latin typeface="Verdana"/>
                <a:cs typeface="Verdana"/>
              </a:rPr>
              <a:t>r</a:t>
            </a:r>
            <a:r>
              <a:rPr dirty="0" sz="1100" spc="-150">
                <a:latin typeface="Verdana"/>
                <a:cs typeface="Verdana"/>
              </a:rPr>
              <a:t>,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i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-50">
                <a:latin typeface="Verdana"/>
                <a:cs typeface="Verdana"/>
              </a:rPr>
              <a:t>’</a:t>
            </a:r>
            <a:r>
              <a:rPr dirty="0" sz="1100" spc="-25">
                <a:latin typeface="Verdana"/>
                <a:cs typeface="Verdana"/>
              </a:rPr>
              <a:t>s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i</a:t>
            </a:r>
            <a:r>
              <a:rPr dirty="0" sz="1100" spc="90">
                <a:latin typeface="Verdana"/>
                <a:cs typeface="Verdana"/>
              </a:rPr>
              <a:t>m</a:t>
            </a:r>
            <a:r>
              <a:rPr dirty="0" sz="1100" spc="60">
                <a:latin typeface="Verdana"/>
                <a:cs typeface="Verdana"/>
              </a:rPr>
              <a:t>p</a:t>
            </a:r>
            <a:r>
              <a:rPr dirty="0" sz="1100" spc="25">
                <a:latin typeface="Verdana"/>
                <a:cs typeface="Verdana"/>
              </a:rPr>
              <a:t>o</a:t>
            </a:r>
            <a:r>
              <a:rPr dirty="0" sz="1100" spc="-25">
                <a:latin typeface="Verdana"/>
                <a:cs typeface="Verdana"/>
              </a:rPr>
              <a:t>r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-10">
                <a:latin typeface="Verdana"/>
                <a:cs typeface="Verdana"/>
              </a:rPr>
              <a:t>a</a:t>
            </a:r>
            <a:r>
              <a:rPr dirty="0" sz="1100" spc="50">
                <a:latin typeface="Verdana"/>
                <a:cs typeface="Verdana"/>
              </a:rPr>
              <a:t>n</a:t>
            </a:r>
            <a:r>
              <a:rPr dirty="0" sz="1100" spc="20">
                <a:latin typeface="Verdana"/>
                <a:cs typeface="Verdana"/>
              </a:rPr>
              <a:t>t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30">
                <a:latin typeface="Verdana"/>
                <a:cs typeface="Verdana"/>
              </a:rPr>
              <a:t>o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50">
                <a:latin typeface="Verdana"/>
                <a:cs typeface="Verdana"/>
              </a:rPr>
              <a:t>n</a:t>
            </a:r>
            <a:r>
              <a:rPr dirty="0" sz="1100" spc="25">
                <a:latin typeface="Verdana"/>
                <a:cs typeface="Verdana"/>
              </a:rPr>
              <a:t>o</a:t>
            </a:r>
            <a:r>
              <a:rPr dirty="0" sz="1100" spc="15">
                <a:latin typeface="Verdana"/>
                <a:cs typeface="Verdana"/>
              </a:rPr>
              <a:t>t</a:t>
            </a:r>
            <a:r>
              <a:rPr dirty="0" sz="1100" spc="10">
                <a:latin typeface="Verdana"/>
                <a:cs typeface="Verdana"/>
              </a:rPr>
              <a:t>e  </a:t>
            </a:r>
            <a:r>
              <a:rPr dirty="0" sz="1100" spc="20">
                <a:latin typeface="Verdana"/>
                <a:cs typeface="Verdana"/>
              </a:rPr>
              <a:t>that </a:t>
            </a:r>
            <a:r>
              <a:rPr dirty="0" sz="1100" spc="15">
                <a:latin typeface="Verdana"/>
                <a:cs typeface="Verdana"/>
              </a:rPr>
              <a:t>there </a:t>
            </a:r>
            <a:r>
              <a:rPr dirty="0" sz="1100" spc="-5">
                <a:latin typeface="Verdana"/>
                <a:cs typeface="Verdana"/>
              </a:rPr>
              <a:t>are </a:t>
            </a:r>
            <a:r>
              <a:rPr dirty="0" sz="1100" spc="25">
                <a:latin typeface="Verdana"/>
                <a:cs typeface="Verdana"/>
              </a:rPr>
              <a:t>some </a:t>
            </a:r>
            <a:r>
              <a:rPr dirty="0" sz="1100" spc="5">
                <a:latin typeface="Verdana"/>
                <a:cs typeface="Verdana"/>
              </a:rPr>
              <a:t>outliers </a:t>
            </a:r>
            <a:r>
              <a:rPr dirty="0" sz="1100" spc="25">
                <a:latin typeface="Verdana"/>
                <a:cs typeface="Verdana"/>
              </a:rPr>
              <a:t>in the </a:t>
            </a:r>
            <a:r>
              <a:rPr dirty="0" sz="1100" spc="-20">
                <a:latin typeface="Verdana"/>
                <a:cs typeface="Verdana"/>
              </a:rPr>
              <a:t>data, </a:t>
            </a:r>
            <a:r>
              <a:rPr dirty="0" sz="1100" spc="-15">
                <a:latin typeface="Verdana"/>
                <a:cs typeface="Verdana"/>
              </a:rPr>
              <a:t> </a:t>
            </a:r>
            <a:r>
              <a:rPr dirty="0" sz="1100" spc="45">
                <a:latin typeface="Verdana"/>
                <a:cs typeface="Verdana"/>
              </a:rPr>
              <a:t>which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45">
                <a:latin typeface="Verdana"/>
                <a:cs typeface="Verdana"/>
              </a:rPr>
              <a:t>might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40">
                <a:latin typeface="Verdana"/>
                <a:cs typeface="Verdana"/>
              </a:rPr>
              <a:t>be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30">
                <a:latin typeface="Verdana"/>
                <a:cs typeface="Verdana"/>
              </a:rPr>
              <a:t>skewing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25">
                <a:latin typeface="Verdana"/>
                <a:cs typeface="Verdana"/>
              </a:rPr>
              <a:t>the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5">
                <a:latin typeface="Verdana"/>
                <a:cs typeface="Verdana"/>
              </a:rPr>
              <a:t>correlation.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103427"/>
            <a:ext cx="7556500" cy="584200"/>
            <a:chOff x="0" y="10103427"/>
            <a:chExt cx="7556500" cy="584200"/>
          </a:xfrm>
        </p:grpSpPr>
        <p:sp>
          <p:nvSpPr>
            <p:cNvPr id="3" name="object 3"/>
            <p:cNvSpPr/>
            <p:nvPr/>
          </p:nvSpPr>
          <p:spPr>
            <a:xfrm>
              <a:off x="0" y="10103427"/>
              <a:ext cx="7556500" cy="584200"/>
            </a:xfrm>
            <a:custGeom>
              <a:avLst/>
              <a:gdLst/>
              <a:ahLst/>
              <a:cxnLst/>
              <a:rect l="l" t="t" r="r" b="b"/>
              <a:pathLst>
                <a:path w="7556500" h="584200">
                  <a:moveTo>
                    <a:pt x="7555991" y="583880"/>
                  </a:moveTo>
                  <a:lnTo>
                    <a:pt x="0" y="583880"/>
                  </a:lnTo>
                  <a:lnTo>
                    <a:pt x="0" y="0"/>
                  </a:lnTo>
                  <a:lnTo>
                    <a:pt x="7555991" y="0"/>
                  </a:lnTo>
                  <a:lnTo>
                    <a:pt x="7555991" y="583880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3105" y="10267528"/>
              <a:ext cx="305232" cy="30523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5141859"/>
            <a:ext cx="7556500" cy="19050"/>
          </a:xfrm>
          <a:custGeom>
            <a:avLst/>
            <a:gdLst/>
            <a:ahLst/>
            <a:cxnLst/>
            <a:rect l="l" t="t" r="r" b="b"/>
            <a:pathLst>
              <a:path w="7556500" h="19050">
                <a:moveTo>
                  <a:pt x="0" y="19033"/>
                </a:moveTo>
                <a:lnTo>
                  <a:pt x="0" y="0"/>
                </a:lnTo>
                <a:lnTo>
                  <a:pt x="7555991" y="0"/>
                </a:lnTo>
                <a:lnTo>
                  <a:pt x="7555991" y="19033"/>
                </a:lnTo>
                <a:lnTo>
                  <a:pt x="0" y="19033"/>
                </a:lnTo>
                <a:close/>
              </a:path>
            </a:pathLst>
          </a:custGeom>
          <a:solidFill>
            <a:srgbClr val="CCB4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308676"/>
            <a:ext cx="7556500" cy="19050"/>
          </a:xfrm>
          <a:custGeom>
            <a:avLst/>
            <a:gdLst/>
            <a:ahLst/>
            <a:cxnLst/>
            <a:rect l="l" t="t" r="r" b="b"/>
            <a:pathLst>
              <a:path w="7556500" h="19050">
                <a:moveTo>
                  <a:pt x="0" y="19033"/>
                </a:moveTo>
                <a:lnTo>
                  <a:pt x="0" y="0"/>
                </a:lnTo>
                <a:lnTo>
                  <a:pt x="7555991" y="0"/>
                </a:lnTo>
                <a:lnTo>
                  <a:pt x="7555991" y="19033"/>
                </a:lnTo>
                <a:lnTo>
                  <a:pt x="0" y="19033"/>
                </a:lnTo>
                <a:close/>
              </a:path>
            </a:pathLst>
          </a:custGeom>
          <a:solidFill>
            <a:srgbClr val="12121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4446" y="1068356"/>
            <a:ext cx="3863800" cy="231256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2905" y="6575897"/>
            <a:ext cx="3102459" cy="28264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4426" y="265652"/>
            <a:ext cx="1086485" cy="4940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050" spc="-70"/>
              <a:t>EDA</a:t>
            </a:r>
            <a:r>
              <a:rPr dirty="0" sz="3050" spc="-40"/>
              <a:t> </a:t>
            </a:r>
            <a:r>
              <a:rPr dirty="0" sz="3050" spc="-240"/>
              <a:t>3</a:t>
            </a:r>
            <a:endParaRPr sz="3050"/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4426" y="1003504"/>
            <a:ext cx="2094864" cy="3794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dirty="0" sz="1200" spc="-5" b="1">
                <a:latin typeface="Verdana"/>
                <a:cs typeface="Verdana"/>
              </a:rPr>
              <a:t>P</a:t>
            </a:r>
            <a:r>
              <a:rPr dirty="0" sz="1200" spc="-35" b="1">
                <a:latin typeface="Verdana"/>
                <a:cs typeface="Verdana"/>
              </a:rPr>
              <a:t>u</a:t>
            </a:r>
            <a:r>
              <a:rPr dirty="0" sz="1200" spc="-80" b="1">
                <a:latin typeface="Verdana"/>
                <a:cs typeface="Verdana"/>
              </a:rPr>
              <a:t>r</a:t>
            </a:r>
            <a:r>
              <a:rPr dirty="0" sz="1200" b="1">
                <a:latin typeface="Verdana"/>
                <a:cs typeface="Verdana"/>
              </a:rPr>
              <a:t>c</a:t>
            </a:r>
            <a:r>
              <a:rPr dirty="0" sz="1200" spc="-30" b="1">
                <a:latin typeface="Verdana"/>
                <a:cs typeface="Verdana"/>
              </a:rPr>
              <a:t>h</a:t>
            </a:r>
            <a:r>
              <a:rPr dirty="0" sz="1200" spc="-65" b="1">
                <a:latin typeface="Verdana"/>
                <a:cs typeface="Verdana"/>
              </a:rPr>
              <a:t>a</a:t>
            </a:r>
            <a:r>
              <a:rPr dirty="0" sz="1200" spc="-80" b="1">
                <a:latin typeface="Verdana"/>
                <a:cs typeface="Verdana"/>
              </a:rPr>
              <a:t>s</a:t>
            </a:r>
            <a:r>
              <a:rPr dirty="0" sz="1200" spc="-45" b="1">
                <a:latin typeface="Verdana"/>
                <a:cs typeface="Verdana"/>
              </a:rPr>
              <a:t>e</a:t>
            </a:r>
            <a:r>
              <a:rPr dirty="0" sz="1200" spc="-80" b="1">
                <a:latin typeface="Verdana"/>
                <a:cs typeface="Verdana"/>
              </a:rPr>
              <a:t>s</a:t>
            </a:r>
            <a:r>
              <a:rPr dirty="0" sz="1200" spc="-75" b="1">
                <a:latin typeface="Verdana"/>
                <a:cs typeface="Verdana"/>
              </a:rPr>
              <a:t> </a:t>
            </a:r>
            <a:r>
              <a:rPr dirty="0" sz="1200" spc="-65" b="1">
                <a:latin typeface="Verdana"/>
                <a:cs typeface="Verdana"/>
              </a:rPr>
              <a:t>a</a:t>
            </a:r>
            <a:r>
              <a:rPr dirty="0" sz="1200" spc="-30" b="1">
                <a:latin typeface="Verdana"/>
                <a:cs typeface="Verdana"/>
              </a:rPr>
              <a:t>n</a:t>
            </a:r>
            <a:r>
              <a:rPr dirty="0" sz="1200" spc="-10" b="1">
                <a:latin typeface="Verdana"/>
                <a:cs typeface="Verdana"/>
              </a:rPr>
              <a:t>d</a:t>
            </a:r>
            <a:r>
              <a:rPr dirty="0" sz="1200" spc="-75" b="1">
                <a:latin typeface="Verdana"/>
                <a:cs typeface="Verdana"/>
              </a:rPr>
              <a:t> </a:t>
            </a:r>
            <a:r>
              <a:rPr dirty="0" sz="1200" spc="-60" b="1">
                <a:latin typeface="Verdana"/>
                <a:cs typeface="Verdana"/>
              </a:rPr>
              <a:t>R</a:t>
            </a:r>
            <a:r>
              <a:rPr dirty="0" sz="1200" spc="-45" b="1">
                <a:latin typeface="Verdana"/>
                <a:cs typeface="Verdana"/>
              </a:rPr>
              <a:t>e</a:t>
            </a:r>
            <a:r>
              <a:rPr dirty="0" sz="1200" spc="-65" b="1">
                <a:latin typeface="Verdana"/>
                <a:cs typeface="Verdana"/>
              </a:rPr>
              <a:t>v</a:t>
            </a:r>
            <a:r>
              <a:rPr dirty="0" sz="1200" spc="-45" b="1">
                <a:latin typeface="Verdana"/>
                <a:cs typeface="Verdana"/>
              </a:rPr>
              <a:t>e</a:t>
            </a:r>
            <a:r>
              <a:rPr dirty="0" sz="1200" spc="-30" b="1">
                <a:latin typeface="Verdana"/>
                <a:cs typeface="Verdana"/>
              </a:rPr>
              <a:t>n</a:t>
            </a:r>
            <a:r>
              <a:rPr dirty="0" sz="1200" spc="-35" b="1">
                <a:latin typeface="Verdana"/>
                <a:cs typeface="Verdana"/>
              </a:rPr>
              <a:t>u</a:t>
            </a:r>
            <a:r>
              <a:rPr dirty="0" sz="1200" spc="-45" b="1">
                <a:latin typeface="Verdana"/>
                <a:cs typeface="Verdana"/>
              </a:rPr>
              <a:t>e</a:t>
            </a:r>
            <a:r>
              <a:rPr dirty="0" sz="1200" spc="-155" b="1">
                <a:latin typeface="Verdana"/>
                <a:cs typeface="Verdana"/>
              </a:rPr>
              <a:t>:  </a:t>
            </a:r>
            <a:r>
              <a:rPr dirty="0" sz="1200" spc="-55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li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70">
                <a:latin typeface="Verdana"/>
                <a:cs typeface="Verdana"/>
              </a:rPr>
              <a:t>w</a:t>
            </a:r>
            <a:r>
              <a:rPr dirty="0" sz="1200" spc="15">
                <a:latin typeface="Verdana"/>
                <a:cs typeface="Verdana"/>
              </a:rPr>
              <a:t>o  </a:t>
            </a:r>
            <a:r>
              <a:rPr dirty="0" sz="1200" spc="-20">
                <a:latin typeface="Verdana"/>
                <a:cs typeface="Verdana"/>
              </a:rPr>
              <a:t>f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5">
                <a:latin typeface="Verdana"/>
                <a:cs typeface="Verdana"/>
              </a:rPr>
              <a:t>ee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-45">
                <a:latin typeface="Verdana"/>
                <a:cs typeface="Verdana"/>
              </a:rPr>
              <a:t>y  </a:t>
            </a:r>
            <a:r>
              <a:rPr dirty="0" sz="1200" spc="-20">
                <a:latin typeface="Verdana"/>
                <a:cs typeface="Verdana"/>
              </a:rPr>
              <a:t>f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0">
                <a:latin typeface="Verdana"/>
                <a:cs typeface="Verdana"/>
              </a:rPr>
              <a:t>ll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70">
                <a:latin typeface="Verdana"/>
                <a:cs typeface="Verdana"/>
              </a:rPr>
              <a:t>w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-180">
                <a:latin typeface="Verdana"/>
                <a:cs typeface="Verdana"/>
              </a:rPr>
              <a:t>,  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70">
                <a:latin typeface="Verdana"/>
                <a:cs typeface="Verdana"/>
              </a:rPr>
              <a:t>gg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-65">
                <a:latin typeface="Verdana"/>
                <a:cs typeface="Verdana"/>
              </a:rPr>
              <a:t>v</a:t>
            </a:r>
            <a:r>
              <a:rPr dirty="0" sz="1200" spc="5">
                <a:latin typeface="Verdana"/>
                <a:cs typeface="Verdana"/>
              </a:rPr>
              <a:t>e 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35">
                <a:latin typeface="Verdana"/>
                <a:cs typeface="Verdana"/>
              </a:rPr>
              <a:t>rr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-185">
                <a:latin typeface="Verdana"/>
                <a:cs typeface="Verdana"/>
              </a:rPr>
              <a:t>.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-35">
                <a:latin typeface="Verdana"/>
                <a:cs typeface="Verdana"/>
              </a:rPr>
              <a:t>s 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w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10">
                <a:latin typeface="Verdana"/>
                <a:cs typeface="Verdana"/>
              </a:rPr>
              <a:t>k</a:t>
            </a:r>
            <a:r>
              <a:rPr dirty="0" sz="1200" spc="5">
                <a:latin typeface="Verdana"/>
                <a:cs typeface="Verdana"/>
              </a:rPr>
              <a:t>e  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45">
                <a:latin typeface="Verdana"/>
                <a:cs typeface="Verdana"/>
              </a:rPr>
              <a:t>d 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65">
                <a:latin typeface="Verdana"/>
                <a:cs typeface="Verdana"/>
              </a:rPr>
              <a:t>v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85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Verdana"/>
              <a:cs typeface="Verdana"/>
            </a:endParaRPr>
          </a:p>
          <a:p>
            <a:pPr marL="12700" marR="52069">
              <a:lnSpc>
                <a:spcPct val="114500"/>
              </a:lnSpc>
            </a:pPr>
            <a:r>
              <a:rPr dirty="0" sz="1200" spc="35">
                <a:latin typeface="Verdana"/>
                <a:cs typeface="Verdana"/>
              </a:rPr>
              <a:t>A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w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  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v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35">
                <a:latin typeface="Verdana"/>
                <a:cs typeface="Verdana"/>
              </a:rPr>
              <a:t>ss 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v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  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20">
                <a:latin typeface="Verdana"/>
                <a:cs typeface="Verdana"/>
              </a:rPr>
              <a:t>f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5">
                <a:latin typeface="Verdana"/>
                <a:cs typeface="Verdana"/>
              </a:rPr>
              <a:t>e 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5">
                <a:latin typeface="Verdana"/>
                <a:cs typeface="Verdana"/>
              </a:rPr>
              <a:t>ee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-65">
                <a:latin typeface="Verdana"/>
                <a:cs typeface="Verdana"/>
              </a:rPr>
              <a:t>v</a:t>
            </a:r>
            <a:r>
              <a:rPr dirty="0" sz="1200" spc="5">
                <a:latin typeface="Verdana"/>
                <a:cs typeface="Verdana"/>
              </a:rPr>
              <a:t>e  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-65">
                <a:latin typeface="Verdana"/>
                <a:cs typeface="Verdana"/>
              </a:rPr>
              <a:t>v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65">
                <a:latin typeface="Verdana"/>
                <a:cs typeface="Verdana"/>
              </a:rPr>
              <a:t>v</a:t>
            </a:r>
            <a:r>
              <a:rPr dirty="0" sz="1200" spc="5">
                <a:latin typeface="Verdana"/>
                <a:cs typeface="Verdana"/>
              </a:rPr>
              <a:t>e 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10">
                <a:latin typeface="Verdana"/>
                <a:cs typeface="Verdana"/>
              </a:rPr>
              <a:t>k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v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  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185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4025" y="5529535"/>
            <a:ext cx="3284854" cy="42348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050" spc="-70">
                <a:latin typeface="Georgia"/>
                <a:cs typeface="Georgia"/>
              </a:rPr>
              <a:t>EDA</a:t>
            </a:r>
            <a:r>
              <a:rPr dirty="0" sz="3050" spc="-5">
                <a:latin typeface="Georgia"/>
                <a:cs typeface="Georgia"/>
              </a:rPr>
              <a:t> </a:t>
            </a:r>
            <a:r>
              <a:rPr dirty="0" sz="3050" spc="-155">
                <a:latin typeface="Georgia"/>
                <a:cs typeface="Georgia"/>
              </a:rPr>
              <a:t>4</a:t>
            </a:r>
            <a:endParaRPr sz="3050">
              <a:latin typeface="Georgia"/>
              <a:cs typeface="Georgia"/>
            </a:endParaRPr>
          </a:p>
          <a:p>
            <a:pPr marL="12700" marR="65405">
              <a:lnSpc>
                <a:spcPct val="115100"/>
              </a:lnSpc>
              <a:spcBef>
                <a:spcPts val="1280"/>
              </a:spcBef>
            </a:pPr>
            <a:r>
              <a:rPr dirty="0" sz="850" spc="35">
                <a:latin typeface="Verdana"/>
                <a:cs typeface="Verdana"/>
              </a:rPr>
              <a:t>Purchases </a:t>
            </a:r>
            <a:r>
              <a:rPr dirty="0" sz="850" spc="45">
                <a:latin typeface="Verdana"/>
                <a:cs typeface="Verdana"/>
              </a:rPr>
              <a:t>and </a:t>
            </a:r>
            <a:r>
              <a:rPr dirty="0" sz="850" spc="25">
                <a:latin typeface="Verdana"/>
                <a:cs typeface="Verdana"/>
              </a:rPr>
              <a:t>AvgPurchaseValue: The correlation </a:t>
            </a:r>
            <a:r>
              <a:rPr dirty="0" sz="850" spc="30">
                <a:latin typeface="Verdana"/>
                <a:cs typeface="Verdana"/>
              </a:rPr>
              <a:t> </a:t>
            </a:r>
            <a:r>
              <a:rPr dirty="0" sz="850" spc="50">
                <a:latin typeface="Verdana"/>
                <a:cs typeface="Verdana"/>
              </a:rPr>
              <a:t>between </a:t>
            </a:r>
            <a:r>
              <a:rPr dirty="0" sz="850" spc="30">
                <a:latin typeface="Verdana"/>
                <a:cs typeface="Verdana"/>
              </a:rPr>
              <a:t>these </a:t>
            </a:r>
            <a:r>
              <a:rPr dirty="0" sz="850" spc="55">
                <a:latin typeface="Verdana"/>
                <a:cs typeface="Verdana"/>
              </a:rPr>
              <a:t>two </a:t>
            </a:r>
            <a:r>
              <a:rPr dirty="0" sz="850" spc="20">
                <a:latin typeface="Verdana"/>
                <a:cs typeface="Verdana"/>
              </a:rPr>
              <a:t>features </a:t>
            </a:r>
            <a:r>
              <a:rPr dirty="0" sz="850" spc="5">
                <a:latin typeface="Verdana"/>
                <a:cs typeface="Verdana"/>
              </a:rPr>
              <a:t>is </a:t>
            </a:r>
            <a:r>
              <a:rPr dirty="0" sz="850" spc="30">
                <a:latin typeface="Verdana"/>
                <a:cs typeface="Verdana"/>
              </a:rPr>
              <a:t>negative </a:t>
            </a:r>
            <a:r>
              <a:rPr dirty="0" sz="850" spc="45">
                <a:latin typeface="Verdana"/>
                <a:cs typeface="Verdana"/>
              </a:rPr>
              <a:t>and </a:t>
            </a:r>
            <a:r>
              <a:rPr dirty="0" sz="850" spc="20">
                <a:latin typeface="Verdana"/>
                <a:cs typeface="Verdana"/>
              </a:rPr>
              <a:t>moderate, </a:t>
            </a:r>
            <a:r>
              <a:rPr dirty="0" sz="850" spc="-285">
                <a:latin typeface="Verdana"/>
                <a:cs typeface="Verdana"/>
              </a:rPr>
              <a:t> </a:t>
            </a:r>
            <a:r>
              <a:rPr dirty="0" sz="850" spc="50">
                <a:latin typeface="Verdana"/>
                <a:cs typeface="Verdana"/>
              </a:rPr>
              <a:t>with </a:t>
            </a:r>
            <a:r>
              <a:rPr dirty="0" sz="850" spc="15">
                <a:latin typeface="Verdana"/>
                <a:cs typeface="Verdana"/>
              </a:rPr>
              <a:t>a </a:t>
            </a:r>
            <a:r>
              <a:rPr dirty="0" sz="850" spc="25">
                <a:latin typeface="Verdana"/>
                <a:cs typeface="Verdana"/>
              </a:rPr>
              <a:t>correlation </a:t>
            </a:r>
            <a:r>
              <a:rPr dirty="0" sz="850" spc="30">
                <a:latin typeface="Verdana"/>
                <a:cs typeface="Verdana"/>
              </a:rPr>
              <a:t>coefficient </a:t>
            </a:r>
            <a:r>
              <a:rPr dirty="0" sz="850" spc="25">
                <a:latin typeface="Verdana"/>
                <a:cs typeface="Verdana"/>
              </a:rPr>
              <a:t>of </a:t>
            </a:r>
            <a:r>
              <a:rPr dirty="0" sz="850" spc="-45">
                <a:latin typeface="Verdana"/>
                <a:cs typeface="Verdana"/>
              </a:rPr>
              <a:t>-0.57. </a:t>
            </a:r>
            <a:r>
              <a:rPr dirty="0" sz="850" spc="15">
                <a:latin typeface="Verdana"/>
                <a:cs typeface="Verdana"/>
              </a:rPr>
              <a:t>This </a:t>
            </a:r>
            <a:r>
              <a:rPr dirty="0" sz="850" spc="40">
                <a:latin typeface="Verdana"/>
                <a:cs typeface="Verdana"/>
              </a:rPr>
              <a:t>means </a:t>
            </a:r>
            <a:r>
              <a:rPr dirty="0" sz="850" spc="30">
                <a:latin typeface="Verdana"/>
                <a:cs typeface="Verdana"/>
              </a:rPr>
              <a:t>that </a:t>
            </a:r>
            <a:r>
              <a:rPr dirty="0" sz="850" spc="35">
                <a:latin typeface="Verdana"/>
                <a:cs typeface="Verdana"/>
              </a:rPr>
              <a:t> customers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65">
                <a:latin typeface="Verdana"/>
                <a:cs typeface="Verdana"/>
              </a:rPr>
              <a:t>who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45">
                <a:latin typeface="Verdana"/>
                <a:cs typeface="Verdana"/>
              </a:rPr>
              <a:t>spend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10">
                <a:latin typeface="Verdana"/>
                <a:cs typeface="Verdana"/>
              </a:rPr>
              <a:t>less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30">
                <a:latin typeface="Verdana"/>
                <a:cs typeface="Verdana"/>
              </a:rPr>
              <a:t>per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25">
                <a:latin typeface="Verdana"/>
                <a:cs typeface="Verdana"/>
              </a:rPr>
              <a:t>transaction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45">
                <a:latin typeface="Verdana"/>
                <a:cs typeface="Verdana"/>
              </a:rPr>
              <a:t>tend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35">
                <a:latin typeface="Verdana"/>
                <a:cs typeface="Verdana"/>
              </a:rPr>
              <a:t>to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45">
                <a:latin typeface="Verdana"/>
                <a:cs typeface="Verdana"/>
              </a:rPr>
              <a:t>make </a:t>
            </a:r>
            <a:r>
              <a:rPr dirty="0" sz="850" spc="-285">
                <a:latin typeface="Verdana"/>
                <a:cs typeface="Verdana"/>
              </a:rPr>
              <a:t> </a:t>
            </a:r>
            <a:r>
              <a:rPr dirty="0" sz="850" spc="40">
                <a:latin typeface="Verdana"/>
                <a:cs typeface="Verdana"/>
              </a:rPr>
              <a:t>more</a:t>
            </a:r>
            <a:r>
              <a:rPr dirty="0" sz="850" spc="-70">
                <a:latin typeface="Verdana"/>
                <a:cs typeface="Verdana"/>
              </a:rPr>
              <a:t> </a:t>
            </a:r>
            <a:r>
              <a:rPr dirty="0" sz="850" spc="15">
                <a:latin typeface="Verdana"/>
                <a:cs typeface="Verdana"/>
              </a:rPr>
              <a:t>purchases,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45">
                <a:latin typeface="Verdana"/>
                <a:cs typeface="Verdana"/>
              </a:rPr>
              <a:t>and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20">
                <a:latin typeface="Verdana"/>
                <a:cs typeface="Verdana"/>
              </a:rPr>
              <a:t>vice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-15">
                <a:latin typeface="Verdana"/>
                <a:cs typeface="Verdana"/>
              </a:rPr>
              <a:t>versa.</a:t>
            </a:r>
            <a:endParaRPr sz="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Verdana"/>
              <a:cs typeface="Verdana"/>
            </a:endParaRPr>
          </a:p>
          <a:p>
            <a:pPr marL="12700" marR="5080">
              <a:lnSpc>
                <a:spcPct val="115100"/>
              </a:lnSpc>
            </a:pPr>
            <a:r>
              <a:rPr dirty="0" sz="850" spc="40">
                <a:latin typeface="Verdana"/>
                <a:cs typeface="Verdana"/>
              </a:rPr>
              <a:t>Frequency </a:t>
            </a:r>
            <a:r>
              <a:rPr dirty="0" sz="850" spc="45">
                <a:latin typeface="Verdana"/>
                <a:cs typeface="Verdana"/>
              </a:rPr>
              <a:t>and </a:t>
            </a:r>
            <a:r>
              <a:rPr dirty="0" sz="850" spc="15">
                <a:latin typeface="Verdana"/>
                <a:cs typeface="Verdana"/>
              </a:rPr>
              <a:t>Purchases: </a:t>
            </a:r>
            <a:r>
              <a:rPr dirty="0" sz="850" spc="25">
                <a:latin typeface="Verdana"/>
                <a:cs typeface="Verdana"/>
              </a:rPr>
              <a:t>The correlation </a:t>
            </a:r>
            <a:r>
              <a:rPr dirty="0" sz="850" spc="50">
                <a:latin typeface="Verdana"/>
                <a:cs typeface="Verdana"/>
              </a:rPr>
              <a:t>between </a:t>
            </a:r>
            <a:r>
              <a:rPr dirty="0" sz="850" spc="55">
                <a:latin typeface="Verdana"/>
                <a:cs typeface="Verdana"/>
              </a:rPr>
              <a:t> </a:t>
            </a:r>
            <a:r>
              <a:rPr dirty="0" sz="850" spc="30">
                <a:latin typeface="Verdana"/>
                <a:cs typeface="Verdana"/>
              </a:rPr>
              <a:t>these </a:t>
            </a:r>
            <a:r>
              <a:rPr dirty="0" sz="850" spc="55">
                <a:latin typeface="Verdana"/>
                <a:cs typeface="Verdana"/>
              </a:rPr>
              <a:t>two </a:t>
            </a:r>
            <a:r>
              <a:rPr dirty="0" sz="850" spc="20">
                <a:latin typeface="Verdana"/>
                <a:cs typeface="Verdana"/>
              </a:rPr>
              <a:t>features </a:t>
            </a:r>
            <a:r>
              <a:rPr dirty="0" sz="850" spc="5">
                <a:latin typeface="Verdana"/>
                <a:cs typeface="Verdana"/>
              </a:rPr>
              <a:t>is </a:t>
            </a:r>
            <a:r>
              <a:rPr dirty="0" sz="850" spc="20">
                <a:latin typeface="Verdana"/>
                <a:cs typeface="Verdana"/>
              </a:rPr>
              <a:t>positive </a:t>
            </a:r>
            <a:r>
              <a:rPr dirty="0" sz="850" spc="45">
                <a:latin typeface="Verdana"/>
                <a:cs typeface="Verdana"/>
              </a:rPr>
              <a:t>and </a:t>
            </a:r>
            <a:r>
              <a:rPr dirty="0" sz="850" spc="20">
                <a:latin typeface="Verdana"/>
                <a:cs typeface="Verdana"/>
              </a:rPr>
              <a:t>moderate, </a:t>
            </a:r>
            <a:r>
              <a:rPr dirty="0" sz="850" spc="50">
                <a:latin typeface="Verdana"/>
                <a:cs typeface="Verdana"/>
              </a:rPr>
              <a:t>with </a:t>
            </a:r>
            <a:r>
              <a:rPr dirty="0" sz="850" spc="15">
                <a:latin typeface="Verdana"/>
                <a:cs typeface="Verdana"/>
              </a:rPr>
              <a:t>a </a:t>
            </a:r>
            <a:r>
              <a:rPr dirty="0" sz="850" spc="20">
                <a:latin typeface="Verdana"/>
                <a:cs typeface="Verdana"/>
              </a:rPr>
              <a:t> </a:t>
            </a:r>
            <a:r>
              <a:rPr dirty="0" sz="850" spc="25">
                <a:latin typeface="Verdana"/>
                <a:cs typeface="Verdana"/>
              </a:rPr>
              <a:t>correlation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30">
                <a:latin typeface="Verdana"/>
                <a:cs typeface="Verdana"/>
              </a:rPr>
              <a:t>coefficient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25">
                <a:latin typeface="Verdana"/>
                <a:cs typeface="Verdana"/>
              </a:rPr>
              <a:t>of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-25">
                <a:latin typeface="Verdana"/>
                <a:cs typeface="Verdana"/>
              </a:rPr>
              <a:t>0.49.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15">
                <a:latin typeface="Verdana"/>
                <a:cs typeface="Verdana"/>
              </a:rPr>
              <a:t>This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40">
                <a:latin typeface="Verdana"/>
                <a:cs typeface="Verdana"/>
              </a:rPr>
              <a:t>means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30">
                <a:latin typeface="Verdana"/>
                <a:cs typeface="Verdana"/>
              </a:rPr>
              <a:t>that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35">
                <a:latin typeface="Verdana"/>
                <a:cs typeface="Verdana"/>
              </a:rPr>
              <a:t>customers </a:t>
            </a:r>
            <a:r>
              <a:rPr dirty="0" sz="850" spc="-280">
                <a:latin typeface="Verdana"/>
                <a:cs typeface="Verdana"/>
              </a:rPr>
              <a:t> </a:t>
            </a:r>
            <a:r>
              <a:rPr dirty="0" sz="850" spc="65">
                <a:latin typeface="Verdana"/>
                <a:cs typeface="Verdana"/>
              </a:rPr>
              <a:t>who </a:t>
            </a:r>
            <a:r>
              <a:rPr dirty="0" sz="850" spc="5">
                <a:latin typeface="Verdana"/>
                <a:cs typeface="Verdana"/>
              </a:rPr>
              <a:t>visit </a:t>
            </a:r>
            <a:r>
              <a:rPr dirty="0" sz="850" spc="40">
                <a:latin typeface="Verdana"/>
                <a:cs typeface="Verdana"/>
              </a:rPr>
              <a:t>the </a:t>
            </a:r>
            <a:r>
              <a:rPr dirty="0" sz="850" spc="20">
                <a:latin typeface="Verdana"/>
                <a:cs typeface="Verdana"/>
              </a:rPr>
              <a:t>store </a:t>
            </a:r>
            <a:r>
              <a:rPr dirty="0" sz="850" spc="40">
                <a:latin typeface="Verdana"/>
                <a:cs typeface="Verdana"/>
              </a:rPr>
              <a:t>more </a:t>
            </a:r>
            <a:r>
              <a:rPr dirty="0" sz="850" spc="25">
                <a:latin typeface="Verdana"/>
                <a:cs typeface="Verdana"/>
              </a:rPr>
              <a:t>frequently </a:t>
            </a:r>
            <a:r>
              <a:rPr dirty="0" sz="850" spc="45">
                <a:latin typeface="Verdana"/>
                <a:cs typeface="Verdana"/>
              </a:rPr>
              <a:t>tend </a:t>
            </a:r>
            <a:r>
              <a:rPr dirty="0" sz="850" spc="35">
                <a:latin typeface="Verdana"/>
                <a:cs typeface="Verdana"/>
              </a:rPr>
              <a:t>to </a:t>
            </a:r>
            <a:r>
              <a:rPr dirty="0" sz="850" spc="45">
                <a:latin typeface="Verdana"/>
                <a:cs typeface="Verdana"/>
              </a:rPr>
              <a:t>make </a:t>
            </a:r>
            <a:r>
              <a:rPr dirty="0" sz="850" spc="40">
                <a:latin typeface="Verdana"/>
                <a:cs typeface="Verdana"/>
              </a:rPr>
              <a:t>more </a:t>
            </a:r>
            <a:r>
              <a:rPr dirty="0" sz="850" spc="-285">
                <a:latin typeface="Verdana"/>
                <a:cs typeface="Verdana"/>
              </a:rPr>
              <a:t> </a:t>
            </a:r>
            <a:r>
              <a:rPr dirty="0" sz="850" spc="15">
                <a:latin typeface="Verdana"/>
                <a:cs typeface="Verdana"/>
              </a:rPr>
              <a:t>purchases.</a:t>
            </a:r>
            <a:endParaRPr sz="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Verdana"/>
              <a:cs typeface="Verdana"/>
            </a:endParaRPr>
          </a:p>
          <a:p>
            <a:pPr marL="12700" marR="34290">
              <a:lnSpc>
                <a:spcPct val="115100"/>
              </a:lnSpc>
            </a:pPr>
            <a:r>
              <a:rPr dirty="0" sz="850" spc="40">
                <a:latin typeface="Verdana"/>
                <a:cs typeface="Verdana"/>
              </a:rPr>
              <a:t>AvgPurchaseValue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45">
                <a:latin typeface="Verdana"/>
                <a:cs typeface="Verdana"/>
              </a:rPr>
              <a:t>and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30">
                <a:latin typeface="Verdana"/>
                <a:cs typeface="Verdana"/>
              </a:rPr>
              <a:t>AvgTimeBetweenPurchases: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25">
                <a:latin typeface="Verdana"/>
                <a:cs typeface="Verdana"/>
              </a:rPr>
              <a:t>The </a:t>
            </a:r>
            <a:r>
              <a:rPr dirty="0" sz="850" spc="-285">
                <a:latin typeface="Verdana"/>
                <a:cs typeface="Verdana"/>
              </a:rPr>
              <a:t> </a:t>
            </a:r>
            <a:r>
              <a:rPr dirty="0" sz="850" spc="25">
                <a:latin typeface="Verdana"/>
                <a:cs typeface="Verdana"/>
              </a:rPr>
              <a:t>correlation </a:t>
            </a:r>
            <a:r>
              <a:rPr dirty="0" sz="850" spc="50">
                <a:latin typeface="Verdana"/>
                <a:cs typeface="Verdana"/>
              </a:rPr>
              <a:t>between </a:t>
            </a:r>
            <a:r>
              <a:rPr dirty="0" sz="850" spc="30">
                <a:latin typeface="Verdana"/>
                <a:cs typeface="Verdana"/>
              </a:rPr>
              <a:t>these </a:t>
            </a:r>
            <a:r>
              <a:rPr dirty="0" sz="850" spc="55">
                <a:latin typeface="Verdana"/>
                <a:cs typeface="Verdana"/>
              </a:rPr>
              <a:t>two </a:t>
            </a:r>
            <a:r>
              <a:rPr dirty="0" sz="850" spc="20">
                <a:latin typeface="Verdana"/>
                <a:cs typeface="Verdana"/>
              </a:rPr>
              <a:t>features </a:t>
            </a:r>
            <a:r>
              <a:rPr dirty="0" sz="850" spc="5">
                <a:latin typeface="Verdana"/>
                <a:cs typeface="Verdana"/>
              </a:rPr>
              <a:t>is </a:t>
            </a:r>
            <a:r>
              <a:rPr dirty="0" sz="850" spc="20">
                <a:latin typeface="Verdana"/>
                <a:cs typeface="Verdana"/>
              </a:rPr>
              <a:t>positive </a:t>
            </a:r>
            <a:r>
              <a:rPr dirty="0" sz="850" spc="45">
                <a:latin typeface="Verdana"/>
                <a:cs typeface="Verdana"/>
              </a:rPr>
              <a:t>and </a:t>
            </a:r>
            <a:r>
              <a:rPr dirty="0" sz="850" spc="50">
                <a:latin typeface="Verdana"/>
                <a:cs typeface="Verdana"/>
              </a:rPr>
              <a:t> </a:t>
            </a:r>
            <a:r>
              <a:rPr dirty="0" sz="850" spc="10">
                <a:latin typeface="Verdana"/>
                <a:cs typeface="Verdana"/>
              </a:rPr>
              <a:t>weak, </a:t>
            </a:r>
            <a:r>
              <a:rPr dirty="0" sz="850" spc="50">
                <a:latin typeface="Verdana"/>
                <a:cs typeface="Verdana"/>
              </a:rPr>
              <a:t>with </a:t>
            </a:r>
            <a:r>
              <a:rPr dirty="0" sz="850" spc="15">
                <a:latin typeface="Verdana"/>
                <a:cs typeface="Verdana"/>
              </a:rPr>
              <a:t>a </a:t>
            </a:r>
            <a:r>
              <a:rPr dirty="0" sz="850" spc="25">
                <a:latin typeface="Verdana"/>
                <a:cs typeface="Verdana"/>
              </a:rPr>
              <a:t>correlation </a:t>
            </a:r>
            <a:r>
              <a:rPr dirty="0" sz="850" spc="30">
                <a:latin typeface="Verdana"/>
                <a:cs typeface="Verdana"/>
              </a:rPr>
              <a:t>coefficient </a:t>
            </a:r>
            <a:r>
              <a:rPr dirty="0" sz="850" spc="25">
                <a:latin typeface="Verdana"/>
                <a:cs typeface="Verdana"/>
              </a:rPr>
              <a:t>of </a:t>
            </a:r>
            <a:r>
              <a:rPr dirty="0" sz="850" spc="-45">
                <a:latin typeface="Verdana"/>
                <a:cs typeface="Verdana"/>
              </a:rPr>
              <a:t>0.39. </a:t>
            </a:r>
            <a:r>
              <a:rPr dirty="0" sz="850" spc="15">
                <a:latin typeface="Verdana"/>
                <a:cs typeface="Verdana"/>
              </a:rPr>
              <a:t>This </a:t>
            </a:r>
            <a:r>
              <a:rPr dirty="0" sz="850" spc="40">
                <a:latin typeface="Verdana"/>
                <a:cs typeface="Verdana"/>
              </a:rPr>
              <a:t>means </a:t>
            </a:r>
            <a:r>
              <a:rPr dirty="0" sz="850" spc="45">
                <a:latin typeface="Verdana"/>
                <a:cs typeface="Verdana"/>
              </a:rPr>
              <a:t> </a:t>
            </a:r>
            <a:r>
              <a:rPr dirty="0" sz="850" spc="30">
                <a:latin typeface="Verdana"/>
                <a:cs typeface="Verdana"/>
              </a:rPr>
              <a:t>that</a:t>
            </a:r>
            <a:r>
              <a:rPr dirty="0" sz="850" spc="-70">
                <a:latin typeface="Verdana"/>
                <a:cs typeface="Verdana"/>
              </a:rPr>
              <a:t> </a:t>
            </a:r>
            <a:r>
              <a:rPr dirty="0" sz="850" spc="30">
                <a:latin typeface="Verdana"/>
                <a:cs typeface="Verdana"/>
              </a:rPr>
              <a:t>there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5">
                <a:latin typeface="Verdana"/>
                <a:cs typeface="Verdana"/>
              </a:rPr>
              <a:t>is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15">
                <a:latin typeface="Verdana"/>
                <a:cs typeface="Verdana"/>
              </a:rPr>
              <a:t>a</a:t>
            </a:r>
            <a:r>
              <a:rPr dirty="0" sz="850" spc="-70">
                <a:latin typeface="Verdana"/>
                <a:cs typeface="Verdana"/>
              </a:rPr>
              <a:t> </a:t>
            </a:r>
            <a:r>
              <a:rPr dirty="0" sz="850" spc="30">
                <a:latin typeface="Verdana"/>
                <a:cs typeface="Verdana"/>
              </a:rPr>
              <a:t>slight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40">
                <a:latin typeface="Verdana"/>
                <a:cs typeface="Verdana"/>
              </a:rPr>
              <a:t>tendency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15">
                <a:latin typeface="Verdana"/>
                <a:cs typeface="Verdana"/>
              </a:rPr>
              <a:t>for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35">
                <a:latin typeface="Verdana"/>
                <a:cs typeface="Verdana"/>
              </a:rPr>
              <a:t>customers</a:t>
            </a:r>
            <a:r>
              <a:rPr dirty="0" sz="850" spc="-70">
                <a:latin typeface="Verdana"/>
                <a:cs typeface="Verdana"/>
              </a:rPr>
              <a:t> </a:t>
            </a:r>
            <a:r>
              <a:rPr dirty="0" sz="850" spc="65">
                <a:latin typeface="Verdana"/>
                <a:cs typeface="Verdana"/>
              </a:rPr>
              <a:t>who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45">
                <a:latin typeface="Verdana"/>
                <a:cs typeface="Verdana"/>
              </a:rPr>
              <a:t>spend </a:t>
            </a:r>
            <a:r>
              <a:rPr dirty="0" sz="850" spc="50">
                <a:latin typeface="Verdana"/>
                <a:cs typeface="Verdana"/>
              </a:rPr>
              <a:t> </a:t>
            </a:r>
            <a:r>
              <a:rPr dirty="0" sz="850" spc="40">
                <a:latin typeface="Verdana"/>
                <a:cs typeface="Verdana"/>
              </a:rPr>
              <a:t>more </a:t>
            </a:r>
            <a:r>
              <a:rPr dirty="0" sz="850" spc="30">
                <a:latin typeface="Verdana"/>
                <a:cs typeface="Verdana"/>
              </a:rPr>
              <a:t>per </a:t>
            </a:r>
            <a:r>
              <a:rPr dirty="0" sz="850" spc="25">
                <a:latin typeface="Verdana"/>
                <a:cs typeface="Verdana"/>
              </a:rPr>
              <a:t>transaction </a:t>
            </a:r>
            <a:r>
              <a:rPr dirty="0" sz="850" spc="35">
                <a:latin typeface="Verdana"/>
                <a:cs typeface="Verdana"/>
              </a:rPr>
              <a:t>to </a:t>
            </a:r>
            <a:r>
              <a:rPr dirty="0" sz="850" spc="20">
                <a:latin typeface="Verdana"/>
                <a:cs typeface="Verdana"/>
              </a:rPr>
              <a:t>have </a:t>
            </a:r>
            <a:r>
              <a:rPr dirty="0" sz="850" spc="15">
                <a:latin typeface="Verdana"/>
                <a:cs typeface="Verdana"/>
              </a:rPr>
              <a:t>a </a:t>
            </a:r>
            <a:r>
              <a:rPr dirty="0" sz="850" spc="20">
                <a:latin typeface="Verdana"/>
                <a:cs typeface="Verdana"/>
              </a:rPr>
              <a:t>shorter </a:t>
            </a:r>
            <a:r>
              <a:rPr dirty="0" sz="850" spc="40">
                <a:latin typeface="Verdana"/>
                <a:cs typeface="Verdana"/>
              </a:rPr>
              <a:t>time </a:t>
            </a:r>
            <a:r>
              <a:rPr dirty="0" sz="850" spc="50">
                <a:latin typeface="Verdana"/>
                <a:cs typeface="Verdana"/>
              </a:rPr>
              <a:t>between </a:t>
            </a:r>
            <a:r>
              <a:rPr dirty="0" sz="850" spc="55">
                <a:latin typeface="Verdana"/>
                <a:cs typeface="Verdana"/>
              </a:rPr>
              <a:t> </a:t>
            </a:r>
            <a:r>
              <a:rPr dirty="0" sz="850" spc="15">
                <a:latin typeface="Verdana"/>
                <a:cs typeface="Verdana"/>
              </a:rPr>
              <a:t>purchases.</a:t>
            </a:r>
            <a:endParaRPr sz="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Verdana"/>
              <a:cs typeface="Verdana"/>
            </a:endParaRPr>
          </a:p>
          <a:p>
            <a:pPr marL="12700" marR="58419">
              <a:lnSpc>
                <a:spcPct val="115100"/>
              </a:lnSpc>
            </a:pPr>
            <a:r>
              <a:rPr dirty="0" sz="850" spc="40">
                <a:latin typeface="Verdana"/>
                <a:cs typeface="Verdana"/>
              </a:rPr>
              <a:t>Recency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45">
                <a:latin typeface="Verdana"/>
                <a:cs typeface="Verdana"/>
              </a:rPr>
              <a:t>and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-5">
                <a:latin typeface="Verdana"/>
                <a:cs typeface="Verdana"/>
              </a:rPr>
              <a:t>Tenure: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25">
                <a:latin typeface="Verdana"/>
                <a:cs typeface="Verdana"/>
              </a:rPr>
              <a:t>The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25">
                <a:latin typeface="Verdana"/>
                <a:cs typeface="Verdana"/>
              </a:rPr>
              <a:t>correlation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50">
                <a:latin typeface="Verdana"/>
                <a:cs typeface="Verdana"/>
              </a:rPr>
              <a:t>between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30">
                <a:latin typeface="Verdana"/>
                <a:cs typeface="Verdana"/>
              </a:rPr>
              <a:t>these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55">
                <a:latin typeface="Verdana"/>
                <a:cs typeface="Verdana"/>
              </a:rPr>
              <a:t>two </a:t>
            </a:r>
            <a:r>
              <a:rPr dirty="0" sz="850" spc="-280">
                <a:latin typeface="Verdana"/>
                <a:cs typeface="Verdana"/>
              </a:rPr>
              <a:t> </a:t>
            </a:r>
            <a:r>
              <a:rPr dirty="0" sz="850" spc="20">
                <a:latin typeface="Verdana"/>
                <a:cs typeface="Verdana"/>
              </a:rPr>
              <a:t>features </a:t>
            </a:r>
            <a:r>
              <a:rPr dirty="0" sz="850" spc="5">
                <a:latin typeface="Verdana"/>
                <a:cs typeface="Verdana"/>
              </a:rPr>
              <a:t>is </a:t>
            </a:r>
            <a:r>
              <a:rPr dirty="0" sz="850" spc="20">
                <a:latin typeface="Verdana"/>
                <a:cs typeface="Verdana"/>
              </a:rPr>
              <a:t>positive </a:t>
            </a:r>
            <a:r>
              <a:rPr dirty="0" sz="850" spc="45">
                <a:latin typeface="Verdana"/>
                <a:cs typeface="Verdana"/>
              </a:rPr>
              <a:t>and </a:t>
            </a:r>
            <a:r>
              <a:rPr dirty="0" sz="850" spc="20">
                <a:latin typeface="Verdana"/>
                <a:cs typeface="Verdana"/>
              </a:rPr>
              <a:t>moderate, </a:t>
            </a:r>
            <a:r>
              <a:rPr dirty="0" sz="850" spc="50">
                <a:latin typeface="Verdana"/>
                <a:cs typeface="Verdana"/>
              </a:rPr>
              <a:t>with </a:t>
            </a:r>
            <a:r>
              <a:rPr dirty="0" sz="850" spc="15">
                <a:latin typeface="Verdana"/>
                <a:cs typeface="Verdana"/>
              </a:rPr>
              <a:t>a </a:t>
            </a:r>
            <a:r>
              <a:rPr dirty="0" sz="850" spc="25">
                <a:latin typeface="Verdana"/>
                <a:cs typeface="Verdana"/>
              </a:rPr>
              <a:t>correlation </a:t>
            </a:r>
            <a:r>
              <a:rPr dirty="0" sz="850" spc="30">
                <a:latin typeface="Verdana"/>
                <a:cs typeface="Verdana"/>
              </a:rPr>
              <a:t> coefficient </a:t>
            </a:r>
            <a:r>
              <a:rPr dirty="0" sz="850" spc="25">
                <a:latin typeface="Verdana"/>
                <a:cs typeface="Verdana"/>
              </a:rPr>
              <a:t>of </a:t>
            </a:r>
            <a:r>
              <a:rPr dirty="0" sz="850" spc="-55">
                <a:latin typeface="Verdana"/>
                <a:cs typeface="Verdana"/>
              </a:rPr>
              <a:t>0.5. </a:t>
            </a:r>
            <a:r>
              <a:rPr dirty="0" sz="850" spc="15">
                <a:latin typeface="Verdana"/>
                <a:cs typeface="Verdana"/>
              </a:rPr>
              <a:t>This </a:t>
            </a:r>
            <a:r>
              <a:rPr dirty="0" sz="850" spc="40">
                <a:latin typeface="Verdana"/>
                <a:cs typeface="Verdana"/>
              </a:rPr>
              <a:t>means </a:t>
            </a:r>
            <a:r>
              <a:rPr dirty="0" sz="850" spc="30">
                <a:latin typeface="Verdana"/>
                <a:cs typeface="Verdana"/>
              </a:rPr>
              <a:t>that </a:t>
            </a:r>
            <a:r>
              <a:rPr dirty="0" sz="850" spc="35">
                <a:latin typeface="Verdana"/>
                <a:cs typeface="Verdana"/>
              </a:rPr>
              <a:t>customers </a:t>
            </a:r>
            <a:r>
              <a:rPr dirty="0" sz="850" spc="65">
                <a:latin typeface="Verdana"/>
                <a:cs typeface="Verdana"/>
              </a:rPr>
              <a:t>who </a:t>
            </a:r>
            <a:r>
              <a:rPr dirty="0" sz="850" spc="20">
                <a:latin typeface="Verdana"/>
                <a:cs typeface="Verdana"/>
              </a:rPr>
              <a:t>have </a:t>
            </a:r>
            <a:r>
              <a:rPr dirty="0" sz="850" spc="-285">
                <a:latin typeface="Verdana"/>
                <a:cs typeface="Verdana"/>
              </a:rPr>
              <a:t> </a:t>
            </a:r>
            <a:r>
              <a:rPr dirty="0" sz="850" spc="45">
                <a:latin typeface="Verdana"/>
                <a:cs typeface="Verdana"/>
              </a:rPr>
              <a:t>been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50">
                <a:latin typeface="Verdana"/>
                <a:cs typeface="Verdana"/>
              </a:rPr>
              <a:t>with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40">
                <a:latin typeface="Verdana"/>
                <a:cs typeface="Verdana"/>
              </a:rPr>
              <a:t>the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45">
                <a:latin typeface="Verdana"/>
                <a:cs typeface="Verdana"/>
              </a:rPr>
              <a:t>company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15">
                <a:latin typeface="Verdana"/>
                <a:cs typeface="Verdana"/>
              </a:rPr>
              <a:t>for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15">
                <a:latin typeface="Verdana"/>
                <a:cs typeface="Verdana"/>
              </a:rPr>
              <a:t>a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35">
                <a:latin typeface="Verdana"/>
                <a:cs typeface="Verdana"/>
              </a:rPr>
              <a:t>longer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40">
                <a:latin typeface="Verdana"/>
                <a:cs typeface="Verdana"/>
              </a:rPr>
              <a:t>time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45">
                <a:latin typeface="Verdana"/>
                <a:cs typeface="Verdana"/>
              </a:rPr>
              <a:t>tend</a:t>
            </a:r>
            <a:r>
              <a:rPr dirty="0" sz="850" spc="-60">
                <a:latin typeface="Verdana"/>
                <a:cs typeface="Verdana"/>
              </a:rPr>
              <a:t> </a:t>
            </a:r>
            <a:r>
              <a:rPr dirty="0" sz="850" spc="35">
                <a:latin typeface="Verdana"/>
                <a:cs typeface="Verdana"/>
              </a:rPr>
              <a:t>to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20">
                <a:latin typeface="Verdana"/>
                <a:cs typeface="Verdana"/>
              </a:rPr>
              <a:t>have </a:t>
            </a:r>
            <a:r>
              <a:rPr dirty="0" sz="850" spc="25">
                <a:latin typeface="Verdana"/>
                <a:cs typeface="Verdana"/>
              </a:rPr>
              <a:t> </a:t>
            </a:r>
            <a:r>
              <a:rPr dirty="0" sz="850" spc="55">
                <a:latin typeface="Verdana"/>
                <a:cs typeface="Verdana"/>
              </a:rPr>
              <a:t>made</a:t>
            </a:r>
            <a:r>
              <a:rPr dirty="0" sz="850" spc="-70">
                <a:latin typeface="Verdana"/>
                <a:cs typeface="Verdana"/>
              </a:rPr>
              <a:t> </a:t>
            </a:r>
            <a:r>
              <a:rPr dirty="0" sz="850" spc="40">
                <a:latin typeface="Verdana"/>
                <a:cs typeface="Verdana"/>
              </a:rPr>
              <a:t>more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35">
                <a:latin typeface="Verdana"/>
                <a:cs typeface="Verdana"/>
              </a:rPr>
              <a:t>recent</a:t>
            </a:r>
            <a:r>
              <a:rPr dirty="0" sz="850" spc="-65">
                <a:latin typeface="Verdana"/>
                <a:cs typeface="Verdana"/>
              </a:rPr>
              <a:t> </a:t>
            </a:r>
            <a:r>
              <a:rPr dirty="0" sz="850" spc="30">
                <a:latin typeface="Verdana"/>
                <a:cs typeface="Verdana"/>
              </a:rPr>
              <a:t>purchases</a:t>
            </a:r>
            <a:endParaRPr sz="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103426"/>
            <a:ext cx="7556500" cy="584200"/>
            <a:chOff x="0" y="10103426"/>
            <a:chExt cx="7556500" cy="584200"/>
          </a:xfrm>
        </p:grpSpPr>
        <p:sp>
          <p:nvSpPr>
            <p:cNvPr id="3" name="object 3"/>
            <p:cNvSpPr/>
            <p:nvPr/>
          </p:nvSpPr>
          <p:spPr>
            <a:xfrm>
              <a:off x="0" y="10103426"/>
              <a:ext cx="7556500" cy="584200"/>
            </a:xfrm>
            <a:custGeom>
              <a:avLst/>
              <a:gdLst/>
              <a:ahLst/>
              <a:cxnLst/>
              <a:rect l="l" t="t" r="r" b="b"/>
              <a:pathLst>
                <a:path w="7556500" h="584200">
                  <a:moveTo>
                    <a:pt x="7555991" y="583882"/>
                  </a:moveTo>
                  <a:lnTo>
                    <a:pt x="0" y="583882"/>
                  </a:lnTo>
                  <a:lnTo>
                    <a:pt x="0" y="0"/>
                  </a:lnTo>
                  <a:lnTo>
                    <a:pt x="7555991" y="0"/>
                  </a:lnTo>
                  <a:lnTo>
                    <a:pt x="7555991" y="583882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3105" y="10267528"/>
              <a:ext cx="305232" cy="30523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5141859"/>
            <a:ext cx="7556500" cy="19050"/>
          </a:xfrm>
          <a:custGeom>
            <a:avLst/>
            <a:gdLst/>
            <a:ahLst/>
            <a:cxnLst/>
            <a:rect l="l" t="t" r="r" b="b"/>
            <a:pathLst>
              <a:path w="7556500" h="19050">
                <a:moveTo>
                  <a:pt x="0" y="19033"/>
                </a:moveTo>
                <a:lnTo>
                  <a:pt x="0" y="0"/>
                </a:lnTo>
                <a:lnTo>
                  <a:pt x="7555991" y="0"/>
                </a:lnTo>
                <a:lnTo>
                  <a:pt x="7555991" y="19033"/>
                </a:lnTo>
                <a:lnTo>
                  <a:pt x="0" y="19033"/>
                </a:lnTo>
                <a:close/>
              </a:path>
            </a:pathLst>
          </a:custGeom>
          <a:solidFill>
            <a:srgbClr val="CCB4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308675"/>
            <a:ext cx="7556500" cy="19050"/>
          </a:xfrm>
          <a:custGeom>
            <a:avLst/>
            <a:gdLst/>
            <a:ahLst/>
            <a:cxnLst/>
            <a:rect l="l" t="t" r="r" b="b"/>
            <a:pathLst>
              <a:path w="7556500" h="19050">
                <a:moveTo>
                  <a:pt x="0" y="19033"/>
                </a:moveTo>
                <a:lnTo>
                  <a:pt x="0" y="0"/>
                </a:lnTo>
                <a:lnTo>
                  <a:pt x="7555991" y="0"/>
                </a:lnTo>
                <a:lnTo>
                  <a:pt x="7555991" y="19033"/>
                </a:lnTo>
                <a:lnTo>
                  <a:pt x="0" y="19033"/>
                </a:lnTo>
                <a:close/>
              </a:path>
            </a:pathLst>
          </a:custGeom>
          <a:solidFill>
            <a:srgbClr val="12121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2891" y="792630"/>
            <a:ext cx="3730565" cy="24362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648" y="7739127"/>
            <a:ext cx="2864541" cy="5043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648" y="6338545"/>
            <a:ext cx="2864541" cy="97070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4426" y="265652"/>
            <a:ext cx="1084580" cy="4940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050" spc="-70"/>
              <a:t>EDA</a:t>
            </a:r>
            <a:r>
              <a:rPr dirty="0" sz="3050" spc="-45"/>
              <a:t> </a:t>
            </a:r>
            <a:r>
              <a:rPr dirty="0" sz="3050" spc="-185"/>
              <a:t>5</a:t>
            </a:r>
            <a:endParaRPr sz="3050"/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7232" y="1030152"/>
            <a:ext cx="2049145" cy="37674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10" b="1">
                <a:latin typeface="Verdana"/>
                <a:cs typeface="Verdana"/>
              </a:rPr>
              <a:t>C</a:t>
            </a:r>
            <a:r>
              <a:rPr dirty="0" sz="1200" spc="-65" b="1">
                <a:latin typeface="Verdana"/>
                <a:cs typeface="Verdana"/>
              </a:rPr>
              <a:t>a</a:t>
            </a:r>
            <a:r>
              <a:rPr dirty="0" sz="1200" spc="-15" b="1">
                <a:latin typeface="Verdana"/>
                <a:cs typeface="Verdana"/>
              </a:rPr>
              <a:t>m</a:t>
            </a:r>
            <a:r>
              <a:rPr dirty="0" sz="1200" spc="-15" b="1">
                <a:latin typeface="Verdana"/>
                <a:cs typeface="Verdana"/>
              </a:rPr>
              <a:t>p</a:t>
            </a:r>
            <a:r>
              <a:rPr dirty="0" sz="1200" spc="-65" b="1">
                <a:latin typeface="Verdana"/>
                <a:cs typeface="Verdana"/>
              </a:rPr>
              <a:t>a</a:t>
            </a:r>
            <a:r>
              <a:rPr dirty="0" sz="1200" spc="-30" b="1">
                <a:latin typeface="Verdana"/>
                <a:cs typeface="Verdana"/>
              </a:rPr>
              <a:t>n</a:t>
            </a:r>
            <a:r>
              <a:rPr dirty="0" sz="1200" spc="-50" b="1">
                <a:latin typeface="Verdana"/>
                <a:cs typeface="Verdana"/>
              </a:rPr>
              <a:t>i</a:t>
            </a:r>
            <a:r>
              <a:rPr dirty="0" sz="1200" spc="-30" b="1">
                <a:latin typeface="Verdana"/>
                <a:cs typeface="Verdana"/>
              </a:rPr>
              <a:t>n</a:t>
            </a:r>
            <a:r>
              <a:rPr dirty="0" sz="1200" b="1">
                <a:latin typeface="Verdana"/>
                <a:cs typeface="Verdana"/>
              </a:rPr>
              <a:t>g</a:t>
            </a:r>
            <a:r>
              <a:rPr dirty="0" sz="1200" spc="-75" b="1">
                <a:latin typeface="Verdana"/>
                <a:cs typeface="Verdana"/>
              </a:rPr>
              <a:t> </a:t>
            </a:r>
            <a:r>
              <a:rPr dirty="0" sz="1200" spc="-80" b="1">
                <a:latin typeface="Verdana"/>
                <a:cs typeface="Verdana"/>
              </a:rPr>
              <a:t>r</a:t>
            </a:r>
            <a:r>
              <a:rPr dirty="0" sz="1200" spc="-45" b="1">
                <a:latin typeface="Verdana"/>
                <a:cs typeface="Verdana"/>
              </a:rPr>
              <a:t>e</a:t>
            </a:r>
            <a:r>
              <a:rPr dirty="0" sz="1200" spc="-80" b="1">
                <a:latin typeface="Verdana"/>
                <a:cs typeface="Verdana"/>
              </a:rPr>
              <a:t>s</a:t>
            </a:r>
            <a:r>
              <a:rPr dirty="0" sz="1200" spc="-15" b="1">
                <a:latin typeface="Verdana"/>
                <a:cs typeface="Verdana"/>
              </a:rPr>
              <a:t>p</a:t>
            </a:r>
            <a:r>
              <a:rPr dirty="0" sz="1200" spc="-40" b="1">
                <a:latin typeface="Verdana"/>
                <a:cs typeface="Verdana"/>
              </a:rPr>
              <a:t>o</a:t>
            </a:r>
            <a:r>
              <a:rPr dirty="0" sz="1200" spc="-30" b="1">
                <a:latin typeface="Verdana"/>
                <a:cs typeface="Verdana"/>
              </a:rPr>
              <a:t>n</a:t>
            </a:r>
            <a:r>
              <a:rPr dirty="0" sz="1200" spc="-80" b="1">
                <a:latin typeface="Verdana"/>
                <a:cs typeface="Verdana"/>
              </a:rPr>
              <a:t>s</a:t>
            </a:r>
            <a:r>
              <a:rPr dirty="0" sz="1200" spc="-45" b="1">
                <a:latin typeface="Verdana"/>
                <a:cs typeface="Verdana"/>
              </a:rPr>
              <a:t>e</a:t>
            </a:r>
            <a:r>
              <a:rPr dirty="0" sz="1200" spc="-170" b="1">
                <a:latin typeface="Verdana"/>
                <a:cs typeface="Verdana"/>
              </a:rPr>
              <a:t>: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12700" marR="5080">
              <a:lnSpc>
                <a:spcPct val="114500"/>
              </a:lnSpc>
            </a:pPr>
            <a:r>
              <a:rPr dirty="0" sz="1200" spc="65">
                <a:latin typeface="Verdana"/>
                <a:cs typeface="Verdana"/>
              </a:rPr>
              <a:t>F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w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y 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20">
                <a:latin typeface="Verdana"/>
                <a:cs typeface="Verdana"/>
              </a:rPr>
              <a:t>f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  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v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15">
                <a:latin typeface="Verdana"/>
                <a:cs typeface="Verdana"/>
              </a:rPr>
              <a:t>o  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-180">
                <a:latin typeface="Verdana"/>
                <a:cs typeface="Verdana"/>
              </a:rPr>
              <a:t>.  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5</a:t>
            </a:r>
            <a:r>
              <a:rPr dirty="0" sz="1200" spc="-300">
                <a:latin typeface="Verdana"/>
                <a:cs typeface="Verdana"/>
              </a:rPr>
              <a:t>%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20">
                <a:latin typeface="Verdana"/>
                <a:cs typeface="Verdana"/>
              </a:rPr>
              <a:t>oo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15">
                <a:latin typeface="Verdana"/>
                <a:cs typeface="Verdana"/>
              </a:rPr>
              <a:t>o  </a:t>
            </a:r>
            <a:r>
              <a:rPr dirty="0" sz="1200" spc="65">
                <a:latin typeface="Verdana"/>
                <a:cs typeface="Verdana"/>
              </a:rPr>
              <a:t>b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</a:t>
            </a:r>
            <a:r>
              <a:rPr dirty="0" sz="1200" spc="-50">
                <a:latin typeface="Verdana"/>
                <a:cs typeface="Verdana"/>
              </a:rPr>
              <a:t>y  v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70">
                <a:latin typeface="Verdana"/>
                <a:cs typeface="Verdana"/>
              </a:rPr>
              <a:t>w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-185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latin typeface="Verdana"/>
                <a:cs typeface="Verdana"/>
              </a:rPr>
              <a:t>P</a:t>
            </a:r>
            <a:r>
              <a:rPr dirty="0" sz="1200" spc="-65" b="1">
                <a:latin typeface="Verdana"/>
                <a:cs typeface="Verdana"/>
              </a:rPr>
              <a:t>a</a:t>
            </a:r>
            <a:r>
              <a:rPr dirty="0" sz="1200" spc="-65" b="1">
                <a:latin typeface="Verdana"/>
                <a:cs typeface="Verdana"/>
              </a:rPr>
              <a:t>y</a:t>
            </a:r>
            <a:r>
              <a:rPr dirty="0" sz="1200" spc="-15" b="1">
                <a:latin typeface="Verdana"/>
                <a:cs typeface="Verdana"/>
              </a:rPr>
              <a:t>m</a:t>
            </a:r>
            <a:r>
              <a:rPr dirty="0" sz="1200" spc="-45" b="1">
                <a:latin typeface="Verdana"/>
                <a:cs typeface="Verdana"/>
              </a:rPr>
              <a:t>e</a:t>
            </a:r>
            <a:r>
              <a:rPr dirty="0" sz="1200" spc="-30" b="1">
                <a:latin typeface="Verdana"/>
                <a:cs typeface="Verdana"/>
              </a:rPr>
              <a:t>n</a:t>
            </a:r>
            <a:r>
              <a:rPr dirty="0" sz="1200" spc="-30" b="1">
                <a:latin typeface="Verdana"/>
                <a:cs typeface="Verdana"/>
              </a:rPr>
              <a:t>t</a:t>
            </a:r>
            <a:r>
              <a:rPr dirty="0" sz="1200" spc="-75" b="1">
                <a:latin typeface="Verdana"/>
                <a:cs typeface="Verdana"/>
              </a:rPr>
              <a:t> </a:t>
            </a:r>
            <a:r>
              <a:rPr dirty="0" sz="1200" spc="5" b="1">
                <a:latin typeface="Verdana"/>
                <a:cs typeface="Verdana"/>
              </a:rPr>
              <a:t>M</a:t>
            </a:r>
            <a:r>
              <a:rPr dirty="0" sz="1200" spc="-45" b="1">
                <a:latin typeface="Verdana"/>
                <a:cs typeface="Verdana"/>
              </a:rPr>
              <a:t>e</a:t>
            </a:r>
            <a:r>
              <a:rPr dirty="0" sz="1200" spc="-30" b="1">
                <a:latin typeface="Verdana"/>
                <a:cs typeface="Verdana"/>
              </a:rPr>
              <a:t>t</a:t>
            </a:r>
            <a:r>
              <a:rPr dirty="0" sz="1200" spc="-30" b="1">
                <a:latin typeface="Verdana"/>
                <a:cs typeface="Verdana"/>
              </a:rPr>
              <a:t>h</a:t>
            </a:r>
            <a:r>
              <a:rPr dirty="0" sz="1200" spc="-40" b="1">
                <a:latin typeface="Verdana"/>
                <a:cs typeface="Verdana"/>
              </a:rPr>
              <a:t>o</a:t>
            </a:r>
            <a:r>
              <a:rPr dirty="0" sz="1200" spc="-10" b="1">
                <a:latin typeface="Verdana"/>
                <a:cs typeface="Verdana"/>
              </a:rPr>
              <a:t>d</a:t>
            </a:r>
            <a:r>
              <a:rPr dirty="0" sz="1200" spc="-170" b="1">
                <a:latin typeface="Verdana"/>
                <a:cs typeface="Verdana"/>
              </a:rPr>
              <a:t>: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Verdana"/>
              <a:cs typeface="Verdana"/>
            </a:endParaRPr>
          </a:p>
          <a:p>
            <a:pPr marL="12700" marR="97155">
              <a:lnSpc>
                <a:spcPct val="114500"/>
              </a:lnSpc>
            </a:pPr>
            <a:r>
              <a:rPr dirty="0" sz="1200" spc="135">
                <a:latin typeface="Verdana"/>
                <a:cs typeface="Verdana"/>
              </a:rPr>
              <a:t>P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  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20">
                <a:latin typeface="Verdana"/>
                <a:cs typeface="Verdana"/>
              </a:rPr>
              <a:t>f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  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65">
                <a:latin typeface="Verdana"/>
                <a:cs typeface="Verdana"/>
              </a:rPr>
              <a:t>b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180">
                <a:latin typeface="Verdana"/>
                <a:cs typeface="Verdana"/>
              </a:rPr>
              <a:t>.  </a:t>
            </a:r>
            <a:r>
              <a:rPr dirty="0" sz="1200" spc="-85">
                <a:latin typeface="Verdana"/>
                <a:cs typeface="Verdana"/>
              </a:rPr>
              <a:t>S</a:t>
            </a:r>
            <a:r>
              <a:rPr dirty="0" sz="1200" spc="20">
                <a:latin typeface="Verdana"/>
                <a:cs typeface="Verdana"/>
              </a:rPr>
              <a:t>o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w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10">
                <a:latin typeface="Verdana"/>
                <a:cs typeface="Verdana"/>
              </a:rPr>
              <a:t>t  t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h</a:t>
            </a:r>
            <a:r>
              <a:rPr dirty="0" sz="1200" spc="-15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v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65">
                <a:latin typeface="Verdana"/>
                <a:cs typeface="Verdana"/>
              </a:rPr>
              <a:t>p</a:t>
            </a:r>
            <a:r>
              <a:rPr dirty="0" sz="1200" spc="-10">
                <a:latin typeface="Verdana"/>
                <a:cs typeface="Verdana"/>
              </a:rPr>
              <a:t>l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100">
                <a:latin typeface="Verdana"/>
                <a:cs typeface="Verdana"/>
              </a:rPr>
              <a:t>m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50">
                <a:latin typeface="Verdana"/>
                <a:cs typeface="Verdana"/>
              </a:rPr>
              <a:t>n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45">
                <a:latin typeface="Verdana"/>
                <a:cs typeface="Verdana"/>
              </a:rPr>
              <a:t>d  </a:t>
            </a:r>
            <a:r>
              <a:rPr dirty="0" sz="1200" spc="70">
                <a:latin typeface="Verdana"/>
                <a:cs typeface="Verdana"/>
              </a:rPr>
              <a:t>g</a:t>
            </a:r>
            <a:r>
              <a:rPr dirty="0" sz="1200" spc="20">
                <a:latin typeface="Verdana"/>
                <a:cs typeface="Verdana"/>
              </a:rPr>
              <a:t>oo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</a:t>
            </a:r>
            <a:r>
              <a:rPr dirty="0" sz="1200" spc="5">
                <a:latin typeface="Verdana"/>
                <a:cs typeface="Verdana"/>
              </a:rPr>
              <a:t>e</a:t>
            </a:r>
            <a:r>
              <a:rPr dirty="0" sz="1200" spc="45">
                <a:latin typeface="Verdana"/>
                <a:cs typeface="Verdana"/>
              </a:rPr>
              <a:t>c</a:t>
            </a:r>
            <a:r>
              <a:rPr dirty="0" sz="1200" spc="45">
                <a:latin typeface="Verdana"/>
                <a:cs typeface="Verdana"/>
              </a:rPr>
              <a:t>u</a:t>
            </a:r>
            <a:r>
              <a:rPr dirty="0" sz="1200" spc="-35">
                <a:latin typeface="Verdana"/>
                <a:cs typeface="Verdana"/>
              </a:rPr>
              <a:t>r</a:t>
            </a:r>
            <a:r>
              <a:rPr dirty="0" sz="1200" spc="-10">
                <a:latin typeface="Verdana"/>
                <a:cs typeface="Verdana"/>
              </a:rPr>
              <a:t>i</a:t>
            </a:r>
            <a:r>
              <a:rPr dirty="0" sz="1200" spc="10">
                <a:latin typeface="Verdana"/>
                <a:cs typeface="Verdana"/>
              </a:rPr>
              <a:t>t</a:t>
            </a:r>
            <a:r>
              <a:rPr dirty="0" sz="1200" spc="-65">
                <a:latin typeface="Verdana"/>
                <a:cs typeface="Verdana"/>
              </a:rPr>
              <a:t>y</a:t>
            </a:r>
            <a:r>
              <a:rPr dirty="0" sz="1200" spc="-185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7692" y="5680000"/>
            <a:ext cx="4433570" cy="21520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050" spc="-70">
                <a:latin typeface="Georgia"/>
                <a:cs typeface="Georgia"/>
              </a:rPr>
              <a:t>EDA</a:t>
            </a:r>
            <a:r>
              <a:rPr dirty="0" sz="3050" spc="-5">
                <a:latin typeface="Georgia"/>
                <a:cs typeface="Georgia"/>
              </a:rPr>
              <a:t> </a:t>
            </a:r>
            <a:r>
              <a:rPr dirty="0" sz="3050" spc="-120">
                <a:latin typeface="Georgia"/>
                <a:cs typeface="Georgia"/>
              </a:rPr>
              <a:t>6</a:t>
            </a:r>
            <a:endParaRPr sz="3050">
              <a:latin typeface="Georgia"/>
              <a:cs typeface="Georgia"/>
            </a:endParaRPr>
          </a:p>
          <a:p>
            <a:pPr marL="1058545" marR="5080">
              <a:lnSpc>
                <a:spcPct val="114900"/>
              </a:lnSpc>
              <a:spcBef>
                <a:spcPts val="994"/>
              </a:spcBef>
            </a:pPr>
            <a:r>
              <a:rPr dirty="0" sz="1250" spc="85">
                <a:latin typeface="Verdana"/>
                <a:cs typeface="Verdana"/>
              </a:rPr>
              <a:t>B</a:t>
            </a:r>
            <a:r>
              <a:rPr dirty="0" sz="1250" spc="-5">
                <a:latin typeface="Verdana"/>
                <a:cs typeface="Verdana"/>
              </a:rPr>
              <a:t>a</a:t>
            </a:r>
            <a:r>
              <a:rPr dirty="0" sz="1250" spc="-30">
                <a:latin typeface="Verdana"/>
                <a:cs typeface="Verdana"/>
              </a:rPr>
              <a:t>s</a:t>
            </a:r>
            <a:r>
              <a:rPr dirty="0" sz="1250" spc="15">
                <a:latin typeface="Verdana"/>
                <a:cs typeface="Verdana"/>
              </a:rPr>
              <a:t>e</a:t>
            </a:r>
            <a:r>
              <a:rPr dirty="0" sz="1250" spc="75">
                <a:latin typeface="Verdana"/>
                <a:cs typeface="Verdana"/>
              </a:rPr>
              <a:t>d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30">
                <a:latin typeface="Verdana"/>
                <a:cs typeface="Verdana"/>
              </a:rPr>
              <a:t>o</a:t>
            </a:r>
            <a:r>
              <a:rPr dirty="0" sz="1250" spc="65">
                <a:latin typeface="Verdana"/>
                <a:cs typeface="Verdana"/>
              </a:rPr>
              <a:t>n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20">
                <a:latin typeface="Verdana"/>
                <a:cs typeface="Verdana"/>
              </a:rPr>
              <a:t>t</a:t>
            </a:r>
            <a:r>
              <a:rPr dirty="0" sz="1250" spc="60">
                <a:latin typeface="Verdana"/>
                <a:cs typeface="Verdana"/>
              </a:rPr>
              <a:t>h</a:t>
            </a:r>
            <a:r>
              <a:rPr dirty="0" sz="1250" spc="20">
                <a:latin typeface="Verdana"/>
                <a:cs typeface="Verdana"/>
              </a:rPr>
              <a:t>e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70">
                <a:latin typeface="Verdana"/>
                <a:cs typeface="Verdana"/>
              </a:rPr>
              <a:t>p</a:t>
            </a:r>
            <a:r>
              <a:rPr dirty="0" sz="1250">
                <a:latin typeface="Verdana"/>
                <a:cs typeface="Verdana"/>
              </a:rPr>
              <a:t>l</a:t>
            </a:r>
            <a:r>
              <a:rPr dirty="0" sz="1250" spc="30">
                <a:latin typeface="Verdana"/>
                <a:cs typeface="Verdana"/>
              </a:rPr>
              <a:t>o</a:t>
            </a:r>
            <a:r>
              <a:rPr dirty="0" sz="1250" spc="20">
                <a:latin typeface="Verdana"/>
                <a:cs typeface="Verdana"/>
              </a:rPr>
              <a:t>t</a:t>
            </a:r>
            <a:r>
              <a:rPr dirty="0" sz="1250" spc="-170">
                <a:latin typeface="Verdana"/>
                <a:cs typeface="Verdana"/>
              </a:rPr>
              <a:t>,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100">
                <a:latin typeface="Verdana"/>
                <a:cs typeface="Verdana"/>
              </a:rPr>
              <a:t>w</a:t>
            </a:r>
            <a:r>
              <a:rPr dirty="0" sz="1250" spc="20">
                <a:latin typeface="Verdana"/>
                <a:cs typeface="Verdana"/>
              </a:rPr>
              <a:t>e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60">
                <a:latin typeface="Verdana"/>
                <a:cs typeface="Verdana"/>
              </a:rPr>
              <a:t>c</a:t>
            </a:r>
            <a:r>
              <a:rPr dirty="0" sz="1250" spc="-5">
                <a:latin typeface="Verdana"/>
                <a:cs typeface="Verdana"/>
              </a:rPr>
              <a:t>a</a:t>
            </a:r>
            <a:r>
              <a:rPr dirty="0" sz="1250" spc="65">
                <a:latin typeface="Verdana"/>
                <a:cs typeface="Verdana"/>
              </a:rPr>
              <a:t>n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30">
                <a:latin typeface="Verdana"/>
                <a:cs typeface="Verdana"/>
              </a:rPr>
              <a:t>o</a:t>
            </a:r>
            <a:r>
              <a:rPr dirty="0" sz="1250" spc="70">
                <a:latin typeface="Verdana"/>
                <a:cs typeface="Verdana"/>
              </a:rPr>
              <a:t>b</a:t>
            </a:r>
            <a:r>
              <a:rPr dirty="0" sz="1250" spc="-30">
                <a:latin typeface="Verdana"/>
                <a:cs typeface="Verdana"/>
              </a:rPr>
              <a:t>s</a:t>
            </a:r>
            <a:r>
              <a:rPr dirty="0" sz="1250" spc="15">
                <a:latin typeface="Verdana"/>
                <a:cs typeface="Verdana"/>
              </a:rPr>
              <a:t>e</a:t>
            </a:r>
            <a:r>
              <a:rPr dirty="0" sz="1250" spc="-25">
                <a:latin typeface="Verdana"/>
                <a:cs typeface="Verdana"/>
              </a:rPr>
              <a:t>r</a:t>
            </a:r>
            <a:r>
              <a:rPr dirty="0" sz="1250" spc="-45">
                <a:latin typeface="Verdana"/>
                <a:cs typeface="Verdana"/>
              </a:rPr>
              <a:t>v</a:t>
            </a:r>
            <a:r>
              <a:rPr dirty="0" sz="1250" spc="20">
                <a:latin typeface="Verdana"/>
                <a:cs typeface="Verdana"/>
              </a:rPr>
              <a:t>e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20">
                <a:latin typeface="Verdana"/>
                <a:cs typeface="Verdana"/>
              </a:rPr>
              <a:t>t</a:t>
            </a:r>
            <a:r>
              <a:rPr dirty="0" sz="1250" spc="60">
                <a:latin typeface="Verdana"/>
                <a:cs typeface="Verdana"/>
              </a:rPr>
              <a:t>h</a:t>
            </a:r>
            <a:r>
              <a:rPr dirty="0" sz="1250" spc="-5">
                <a:latin typeface="Verdana"/>
                <a:cs typeface="Verdana"/>
              </a:rPr>
              <a:t>a</a:t>
            </a:r>
            <a:r>
              <a:rPr dirty="0" sz="1250" spc="25">
                <a:latin typeface="Verdana"/>
                <a:cs typeface="Verdana"/>
              </a:rPr>
              <a:t>t  </a:t>
            </a:r>
            <a:r>
              <a:rPr dirty="0" sz="1250" spc="30">
                <a:latin typeface="Verdana"/>
                <a:cs typeface="Verdana"/>
              </a:rPr>
              <a:t>Frequency </a:t>
            </a:r>
            <a:r>
              <a:rPr dirty="0" sz="1250" spc="10">
                <a:latin typeface="Verdana"/>
                <a:cs typeface="Verdana"/>
              </a:rPr>
              <a:t>has </a:t>
            </a:r>
            <a:r>
              <a:rPr dirty="0" sz="1250" spc="35">
                <a:latin typeface="Verdana"/>
                <a:cs typeface="Verdana"/>
              </a:rPr>
              <a:t>the </a:t>
            </a:r>
            <a:r>
              <a:rPr dirty="0" sz="1250" spc="30">
                <a:latin typeface="Verdana"/>
                <a:cs typeface="Verdana"/>
              </a:rPr>
              <a:t>highest </a:t>
            </a:r>
            <a:r>
              <a:rPr dirty="0" sz="1250" spc="10">
                <a:latin typeface="Verdana"/>
                <a:cs typeface="Verdana"/>
              </a:rPr>
              <a:t>feature </a:t>
            </a:r>
            <a:r>
              <a:rPr dirty="0" sz="1250" spc="15">
                <a:latin typeface="Verdana"/>
                <a:cs typeface="Verdana"/>
              </a:rPr>
              <a:t> importance, </a:t>
            </a:r>
            <a:r>
              <a:rPr dirty="0" sz="1250" spc="30">
                <a:latin typeface="Verdana"/>
                <a:cs typeface="Verdana"/>
              </a:rPr>
              <a:t>followed </a:t>
            </a:r>
            <a:r>
              <a:rPr dirty="0" sz="1250" spc="15">
                <a:latin typeface="Verdana"/>
                <a:cs typeface="Verdana"/>
              </a:rPr>
              <a:t>by </a:t>
            </a:r>
            <a:r>
              <a:rPr dirty="0" sz="1250" spc="30">
                <a:latin typeface="Verdana"/>
                <a:cs typeface="Verdana"/>
              </a:rPr>
              <a:t>Recency </a:t>
            </a:r>
            <a:r>
              <a:rPr dirty="0" sz="1250" spc="45">
                <a:latin typeface="Verdana"/>
                <a:cs typeface="Verdana"/>
              </a:rPr>
              <a:t>and </a:t>
            </a:r>
            <a:r>
              <a:rPr dirty="0" sz="1250" spc="50">
                <a:latin typeface="Verdana"/>
                <a:cs typeface="Verdana"/>
              </a:rPr>
              <a:t> </a:t>
            </a:r>
            <a:r>
              <a:rPr dirty="0" sz="1250" spc="15">
                <a:latin typeface="Verdana"/>
                <a:cs typeface="Verdana"/>
              </a:rPr>
              <a:t>AvgPurchaseValue. </a:t>
            </a:r>
            <a:r>
              <a:rPr dirty="0" sz="1250">
                <a:latin typeface="Verdana"/>
                <a:cs typeface="Verdana"/>
              </a:rPr>
              <a:t>This </a:t>
            </a:r>
            <a:r>
              <a:rPr dirty="0" sz="1250" spc="30">
                <a:latin typeface="Verdana"/>
                <a:cs typeface="Verdana"/>
              </a:rPr>
              <a:t>means </a:t>
            </a:r>
            <a:r>
              <a:rPr dirty="0" sz="1250" spc="25">
                <a:latin typeface="Verdana"/>
                <a:cs typeface="Verdana"/>
              </a:rPr>
              <a:t>that </a:t>
            </a:r>
            <a:r>
              <a:rPr dirty="0" sz="1250" spc="30">
                <a:latin typeface="Verdana"/>
                <a:cs typeface="Verdana"/>
              </a:rPr>
              <a:t> Frequency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-10">
                <a:latin typeface="Verdana"/>
                <a:cs typeface="Verdana"/>
              </a:rPr>
              <a:t>is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35">
                <a:latin typeface="Verdana"/>
                <a:cs typeface="Verdana"/>
              </a:rPr>
              <a:t>the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35">
                <a:latin typeface="Verdana"/>
                <a:cs typeface="Verdana"/>
              </a:rPr>
              <a:t>most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30">
                <a:latin typeface="Verdana"/>
                <a:cs typeface="Verdana"/>
              </a:rPr>
              <a:t>important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10">
                <a:latin typeface="Verdana"/>
                <a:cs typeface="Verdana"/>
              </a:rPr>
              <a:t>feature </a:t>
            </a:r>
            <a:r>
              <a:rPr dirty="0" sz="1250" spc="15">
                <a:latin typeface="Verdana"/>
                <a:cs typeface="Verdana"/>
              </a:rPr>
              <a:t> </a:t>
            </a:r>
            <a:r>
              <a:rPr dirty="0" sz="1250" spc="30">
                <a:latin typeface="Verdana"/>
                <a:cs typeface="Verdana"/>
              </a:rPr>
              <a:t>in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35">
                <a:latin typeface="Verdana"/>
                <a:cs typeface="Verdana"/>
              </a:rPr>
              <a:t>predicting</a:t>
            </a:r>
            <a:r>
              <a:rPr dirty="0" sz="1250" spc="-100">
                <a:latin typeface="Verdana"/>
                <a:cs typeface="Verdana"/>
              </a:rPr>
              <a:t> </a:t>
            </a:r>
            <a:r>
              <a:rPr dirty="0" sz="1250" spc="35">
                <a:latin typeface="Verdana"/>
                <a:cs typeface="Verdana"/>
              </a:rPr>
              <a:t>the</a:t>
            </a:r>
            <a:r>
              <a:rPr dirty="0" sz="1250" spc="-100">
                <a:latin typeface="Verdana"/>
                <a:cs typeface="Verdana"/>
              </a:rPr>
              <a:t> </a:t>
            </a:r>
            <a:r>
              <a:rPr dirty="0" sz="1250" spc="20">
                <a:latin typeface="Verdana"/>
                <a:cs typeface="Verdana"/>
              </a:rPr>
              <a:t>target</a:t>
            </a:r>
            <a:r>
              <a:rPr dirty="0" sz="1250" spc="-100">
                <a:latin typeface="Verdana"/>
                <a:cs typeface="Verdana"/>
              </a:rPr>
              <a:t> </a:t>
            </a:r>
            <a:r>
              <a:rPr dirty="0" sz="1250" spc="-20">
                <a:latin typeface="Verdana"/>
                <a:cs typeface="Verdana"/>
              </a:rPr>
              <a:t>variable,</a:t>
            </a:r>
            <a:r>
              <a:rPr dirty="0" sz="1250" spc="-100">
                <a:latin typeface="Verdana"/>
                <a:cs typeface="Verdana"/>
              </a:rPr>
              <a:t> </a:t>
            </a:r>
            <a:r>
              <a:rPr dirty="0" sz="1250" spc="30">
                <a:latin typeface="Verdana"/>
                <a:cs typeface="Verdana"/>
              </a:rPr>
              <a:t>followed </a:t>
            </a:r>
            <a:r>
              <a:rPr dirty="0" sz="1250" spc="-425">
                <a:latin typeface="Verdana"/>
                <a:cs typeface="Verdana"/>
              </a:rPr>
              <a:t> </a:t>
            </a:r>
            <a:r>
              <a:rPr dirty="0" sz="1250" spc="15">
                <a:latin typeface="Verdana"/>
                <a:cs typeface="Verdana"/>
              </a:rPr>
              <a:t>by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30">
                <a:latin typeface="Verdana"/>
                <a:cs typeface="Verdana"/>
              </a:rPr>
              <a:t>Recency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45">
                <a:latin typeface="Verdana"/>
                <a:cs typeface="Verdana"/>
              </a:rPr>
              <a:t>and</a:t>
            </a:r>
            <a:r>
              <a:rPr dirty="0" sz="1250" spc="-105">
                <a:latin typeface="Verdana"/>
                <a:cs typeface="Verdana"/>
              </a:rPr>
              <a:t> </a:t>
            </a:r>
            <a:r>
              <a:rPr dirty="0" sz="1250" spc="15">
                <a:latin typeface="Verdana"/>
                <a:cs typeface="Verdana"/>
              </a:rPr>
              <a:t>AvgPurchaseValue.</a:t>
            </a:r>
            <a:endParaRPr sz="1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2645" y="695627"/>
            <a:ext cx="2630170" cy="4940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050" spc="25"/>
              <a:t>CONCLUSION</a:t>
            </a:r>
            <a:endParaRPr sz="3050"/>
          </a:p>
        </p:txBody>
      </p:sp>
      <p:sp>
        <p:nvSpPr>
          <p:cNvPr id="3" name="object 3"/>
          <p:cNvSpPr/>
          <p:nvPr/>
        </p:nvSpPr>
        <p:spPr>
          <a:xfrm>
            <a:off x="833348" y="1449684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4540" y="43335"/>
                </a:moveTo>
                <a:lnTo>
                  <a:pt x="18794" y="43335"/>
                </a:lnTo>
                <a:lnTo>
                  <a:pt x="16030" y="42785"/>
                </a:lnTo>
                <a:lnTo>
                  <a:pt x="0" y="24540"/>
                </a:lnTo>
                <a:lnTo>
                  <a:pt x="0" y="18794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3348" y="196970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540" y="43335"/>
                </a:moveTo>
                <a:lnTo>
                  <a:pt x="18794" y="43335"/>
                </a:lnTo>
                <a:lnTo>
                  <a:pt x="16030" y="42785"/>
                </a:lnTo>
                <a:lnTo>
                  <a:pt x="0" y="24540"/>
                </a:lnTo>
                <a:lnTo>
                  <a:pt x="0" y="18794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3348" y="214304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540" y="43335"/>
                </a:moveTo>
                <a:lnTo>
                  <a:pt x="18794" y="43335"/>
                </a:lnTo>
                <a:lnTo>
                  <a:pt x="16030" y="42785"/>
                </a:lnTo>
                <a:lnTo>
                  <a:pt x="0" y="24540"/>
                </a:lnTo>
                <a:lnTo>
                  <a:pt x="0" y="18794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3348" y="266307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540" y="43335"/>
                </a:moveTo>
                <a:lnTo>
                  <a:pt x="18794" y="43335"/>
                </a:lnTo>
                <a:lnTo>
                  <a:pt x="16030" y="42785"/>
                </a:lnTo>
                <a:lnTo>
                  <a:pt x="0" y="24540"/>
                </a:lnTo>
                <a:lnTo>
                  <a:pt x="0" y="18794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3348" y="335643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540" y="43335"/>
                </a:moveTo>
                <a:lnTo>
                  <a:pt x="18794" y="43335"/>
                </a:lnTo>
                <a:lnTo>
                  <a:pt x="16030" y="42785"/>
                </a:lnTo>
                <a:lnTo>
                  <a:pt x="0" y="24540"/>
                </a:lnTo>
                <a:lnTo>
                  <a:pt x="0" y="18794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3348" y="3876456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540" y="43334"/>
                </a:moveTo>
                <a:lnTo>
                  <a:pt x="18794" y="43334"/>
                </a:lnTo>
                <a:lnTo>
                  <a:pt x="16030" y="42785"/>
                </a:lnTo>
                <a:lnTo>
                  <a:pt x="0" y="24540"/>
                </a:lnTo>
                <a:lnTo>
                  <a:pt x="0" y="18794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3348" y="474316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540" y="43334"/>
                </a:moveTo>
                <a:lnTo>
                  <a:pt x="18794" y="43334"/>
                </a:lnTo>
                <a:lnTo>
                  <a:pt x="16030" y="42784"/>
                </a:lnTo>
                <a:lnTo>
                  <a:pt x="0" y="24540"/>
                </a:lnTo>
                <a:lnTo>
                  <a:pt x="0" y="18794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3348" y="5436524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540" y="43334"/>
                </a:moveTo>
                <a:lnTo>
                  <a:pt x="18794" y="43334"/>
                </a:lnTo>
                <a:lnTo>
                  <a:pt x="16030" y="42784"/>
                </a:lnTo>
                <a:lnTo>
                  <a:pt x="0" y="24540"/>
                </a:lnTo>
                <a:lnTo>
                  <a:pt x="0" y="18794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3348" y="612988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540" y="43334"/>
                </a:moveTo>
                <a:lnTo>
                  <a:pt x="18794" y="43334"/>
                </a:lnTo>
                <a:lnTo>
                  <a:pt x="16030" y="42784"/>
                </a:lnTo>
                <a:lnTo>
                  <a:pt x="0" y="24540"/>
                </a:lnTo>
                <a:lnTo>
                  <a:pt x="0" y="18793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3348" y="682325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4540" y="43334"/>
                </a:moveTo>
                <a:lnTo>
                  <a:pt x="18794" y="43334"/>
                </a:lnTo>
                <a:lnTo>
                  <a:pt x="16030" y="42785"/>
                </a:lnTo>
                <a:lnTo>
                  <a:pt x="0" y="24540"/>
                </a:lnTo>
                <a:lnTo>
                  <a:pt x="0" y="18793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3348" y="73432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4540" y="43334"/>
                </a:moveTo>
                <a:lnTo>
                  <a:pt x="18794" y="43334"/>
                </a:lnTo>
                <a:lnTo>
                  <a:pt x="16030" y="42785"/>
                </a:lnTo>
                <a:lnTo>
                  <a:pt x="0" y="24540"/>
                </a:lnTo>
                <a:lnTo>
                  <a:pt x="0" y="18793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3348" y="820997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4540" y="43334"/>
                </a:moveTo>
                <a:lnTo>
                  <a:pt x="18794" y="43334"/>
                </a:lnTo>
                <a:lnTo>
                  <a:pt x="16030" y="42784"/>
                </a:lnTo>
                <a:lnTo>
                  <a:pt x="0" y="24540"/>
                </a:lnTo>
                <a:lnTo>
                  <a:pt x="0" y="18794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3348" y="8903341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4540" y="43334"/>
                </a:moveTo>
                <a:lnTo>
                  <a:pt x="18794" y="43334"/>
                </a:lnTo>
                <a:lnTo>
                  <a:pt x="16030" y="42784"/>
                </a:lnTo>
                <a:lnTo>
                  <a:pt x="0" y="24540"/>
                </a:lnTo>
                <a:lnTo>
                  <a:pt x="0" y="18793"/>
                </a:lnTo>
                <a:lnTo>
                  <a:pt x="18794" y="0"/>
                </a:lnTo>
                <a:lnTo>
                  <a:pt x="24540" y="0"/>
                </a:lnTo>
                <a:lnTo>
                  <a:pt x="43335" y="21667"/>
                </a:lnTo>
                <a:lnTo>
                  <a:pt x="43335" y="24540"/>
                </a:lnTo>
                <a:lnTo>
                  <a:pt x="24540" y="43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58644" y="1349723"/>
            <a:ext cx="2768600" cy="8345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47700">
              <a:lnSpc>
                <a:spcPct val="113700"/>
              </a:lnSpc>
              <a:spcBef>
                <a:spcPts val="100"/>
              </a:spcBef>
            </a:pPr>
            <a:r>
              <a:rPr dirty="0" sz="1000" spc="20">
                <a:latin typeface="Verdana"/>
                <a:cs typeface="Verdana"/>
              </a:rPr>
              <a:t>K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35">
                <a:latin typeface="Verdana"/>
                <a:cs typeface="Verdana"/>
              </a:rPr>
              <a:t>y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55">
                <a:latin typeface="Verdana"/>
                <a:cs typeface="Verdana"/>
              </a:rPr>
              <a:t>F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120">
                <a:latin typeface="Verdana"/>
                <a:cs typeface="Verdana"/>
              </a:rPr>
              <a:t>I</a:t>
            </a:r>
            <a:r>
              <a:rPr dirty="0" sz="1000" spc="75">
                <a:latin typeface="Verdana"/>
                <a:cs typeface="Verdana"/>
              </a:rPr>
              <a:t>m</a:t>
            </a:r>
            <a:r>
              <a:rPr dirty="0" sz="1000" spc="50">
                <a:latin typeface="Verdana"/>
                <a:cs typeface="Verdana"/>
              </a:rPr>
              <a:t>p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15">
                <a:latin typeface="Verdana"/>
                <a:cs typeface="Verdana"/>
              </a:rPr>
              <a:t>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45">
                <a:latin typeface="Verdana"/>
                <a:cs typeface="Verdana"/>
              </a:rPr>
              <a:t>O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-195">
                <a:latin typeface="Verdana"/>
                <a:cs typeface="Verdana"/>
              </a:rPr>
              <a:t>:  </a:t>
            </a:r>
            <a:r>
              <a:rPr dirty="0" sz="1000" spc="55">
                <a:latin typeface="Verdana"/>
                <a:cs typeface="Verdana"/>
              </a:rPr>
              <a:t>F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50">
                <a:latin typeface="Verdana"/>
                <a:cs typeface="Verdana"/>
              </a:rPr>
              <a:t>q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-35">
                <a:latin typeface="Verdana"/>
                <a:cs typeface="Verdana"/>
              </a:rPr>
              <a:t>y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240">
                <a:latin typeface="Verdana"/>
                <a:cs typeface="Verdana"/>
              </a:rPr>
              <a:t>&gt;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-35">
                <a:latin typeface="Verdana"/>
                <a:cs typeface="Verdana"/>
              </a:rPr>
              <a:t>y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150">
                <a:latin typeface="Verdana"/>
                <a:cs typeface="Verdana"/>
              </a:rPr>
              <a:t>&gt;  </a:t>
            </a:r>
            <a:r>
              <a:rPr dirty="0" sz="1000" spc="10">
                <a:latin typeface="Verdana"/>
                <a:cs typeface="Verdana"/>
              </a:rPr>
              <a:t>AvgPurchaseValue.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Verdana"/>
              <a:cs typeface="Verdana"/>
            </a:endParaRPr>
          </a:p>
          <a:p>
            <a:pPr marL="12700" marR="5080">
              <a:lnSpc>
                <a:spcPct val="113700"/>
              </a:lnSpc>
            </a:pPr>
            <a:r>
              <a:rPr dirty="0" sz="1000" spc="15">
                <a:latin typeface="Verdana"/>
                <a:cs typeface="Verdana"/>
              </a:rPr>
              <a:t>C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75">
                <a:latin typeface="Verdana"/>
                <a:cs typeface="Verdana"/>
              </a:rPr>
              <a:t>m</a:t>
            </a:r>
            <a:r>
              <a:rPr dirty="0" sz="1000" spc="50">
                <a:latin typeface="Verdana"/>
                <a:cs typeface="Verdana"/>
              </a:rPr>
              <a:t>p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60">
                <a:latin typeface="Verdana"/>
                <a:cs typeface="Verdana"/>
              </a:rPr>
              <a:t>g</a:t>
            </a:r>
            <a:r>
              <a:rPr dirty="0" sz="1000" spc="45">
                <a:latin typeface="Verdana"/>
                <a:cs typeface="Verdana"/>
              </a:rPr>
              <a:t>n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50">
                <a:latin typeface="Verdana"/>
                <a:cs typeface="Verdana"/>
              </a:rPr>
              <a:t>p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L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80">
                <a:latin typeface="Verdana"/>
                <a:cs typeface="Verdana"/>
              </a:rPr>
              <a:t>w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120">
                <a:latin typeface="Verdana"/>
                <a:cs typeface="Verdana"/>
              </a:rPr>
              <a:t>I</a:t>
            </a:r>
            <a:r>
              <a:rPr dirty="0" sz="1000" spc="75">
                <a:latin typeface="Verdana"/>
                <a:cs typeface="Verdana"/>
              </a:rPr>
              <a:t>m</a:t>
            </a:r>
            <a:r>
              <a:rPr dirty="0" sz="1000" spc="50">
                <a:latin typeface="Verdana"/>
                <a:cs typeface="Verdana"/>
              </a:rPr>
              <a:t>p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45">
                <a:latin typeface="Verdana"/>
                <a:cs typeface="Verdana"/>
              </a:rPr>
              <a:t>O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-5">
                <a:latin typeface="Verdana"/>
                <a:cs typeface="Verdana"/>
              </a:rPr>
              <a:t>l</a:t>
            </a:r>
            <a:r>
              <a:rPr dirty="0" sz="1000" spc="-35">
                <a:latin typeface="Verdana"/>
                <a:cs typeface="Verdana"/>
              </a:rPr>
              <a:t>y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70">
                <a:latin typeface="Verdana"/>
                <a:cs typeface="Verdana"/>
              </a:rPr>
              <a:t>5</a:t>
            </a:r>
            <a:r>
              <a:rPr dirty="0" sz="1000" spc="-130">
                <a:latin typeface="Verdana"/>
                <a:cs typeface="Verdana"/>
              </a:rPr>
              <a:t>%  </a:t>
            </a:r>
            <a:r>
              <a:rPr dirty="0" sz="1000" spc="10">
                <a:latin typeface="Verdana"/>
                <a:cs typeface="Verdana"/>
              </a:rPr>
              <a:t>conversion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20">
                <a:latin typeface="Verdana"/>
                <a:cs typeface="Verdana"/>
              </a:rPr>
              <a:t>from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campaigns.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Verdana"/>
              <a:cs typeface="Verdana"/>
            </a:endParaRPr>
          </a:p>
          <a:p>
            <a:pPr marL="12700" marR="70485">
              <a:lnSpc>
                <a:spcPct val="113700"/>
              </a:lnSpc>
            </a:pPr>
            <a:r>
              <a:rPr dirty="0" sz="1000" spc="30">
                <a:latin typeface="Verdana"/>
                <a:cs typeface="Verdana"/>
              </a:rPr>
              <a:t>Payment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Method:</a:t>
            </a:r>
            <a:r>
              <a:rPr dirty="0" sz="1000" spc="-80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Prevalent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Use:</a:t>
            </a:r>
            <a:r>
              <a:rPr dirty="0" sz="1000" spc="-8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Majority </a:t>
            </a:r>
            <a:r>
              <a:rPr dirty="0" sz="1000" spc="-340">
                <a:latin typeface="Verdana"/>
                <a:cs typeface="Verdana"/>
              </a:rPr>
              <a:t> 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15">
                <a:latin typeface="Verdana"/>
                <a:cs typeface="Verdana"/>
              </a:rPr>
              <a:t>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50">
                <a:latin typeface="Verdana"/>
                <a:cs typeface="Verdana"/>
              </a:rPr>
              <a:t>b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20">
                <a:latin typeface="Verdana"/>
                <a:cs typeface="Verdana"/>
              </a:rPr>
              <a:t>t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140">
                <a:latin typeface="Verdana"/>
                <a:cs typeface="Verdana"/>
              </a:rPr>
              <a:t>,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65">
                <a:latin typeface="Verdana"/>
                <a:cs typeface="Verdana"/>
              </a:rPr>
              <a:t>g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20">
                <a:latin typeface="Verdana"/>
                <a:cs typeface="Verdana"/>
              </a:rPr>
              <a:t>t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30">
                <a:latin typeface="Verdana"/>
                <a:cs typeface="Verdana"/>
              </a:rPr>
              <a:t>n  </a:t>
            </a:r>
            <a:r>
              <a:rPr dirty="0" sz="1000" spc="-15">
                <a:latin typeface="Verdana"/>
                <a:cs typeface="Verdana"/>
              </a:rPr>
              <a:t>security.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Verdana"/>
              <a:cs typeface="Verdana"/>
            </a:endParaRPr>
          </a:p>
          <a:p>
            <a:pPr marL="12700" marR="35560">
              <a:lnSpc>
                <a:spcPct val="113700"/>
              </a:lnSpc>
            </a:pPr>
            <a:r>
              <a:rPr dirty="0" sz="1000" spc="5">
                <a:latin typeface="Verdana"/>
                <a:cs typeface="Verdana"/>
              </a:rPr>
              <a:t>Correlation</a:t>
            </a:r>
            <a:r>
              <a:rPr dirty="0" sz="1000" spc="-75">
                <a:latin typeface="Verdana"/>
                <a:cs typeface="Verdana"/>
              </a:rPr>
              <a:t> </a:t>
            </a:r>
            <a:r>
              <a:rPr dirty="0" sz="1000" spc="-30">
                <a:latin typeface="Verdana"/>
                <a:cs typeface="Verdana"/>
              </a:rPr>
              <a:t>Analysis:</a:t>
            </a:r>
            <a:r>
              <a:rPr dirty="0" sz="1000" spc="-75">
                <a:latin typeface="Verdana"/>
                <a:cs typeface="Verdana"/>
              </a:rPr>
              <a:t> </a:t>
            </a:r>
            <a:r>
              <a:rPr dirty="0" sz="1000" spc="-30">
                <a:latin typeface="Verdana"/>
                <a:cs typeface="Verdana"/>
              </a:rPr>
              <a:t>Insights:</a:t>
            </a:r>
            <a:r>
              <a:rPr dirty="0" sz="1000" spc="-75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Purchases</a:t>
            </a:r>
            <a:r>
              <a:rPr dirty="0" sz="1000" spc="-70">
                <a:latin typeface="Verdana"/>
                <a:cs typeface="Verdana"/>
              </a:rPr>
              <a:t> </a:t>
            </a:r>
            <a:r>
              <a:rPr dirty="0" sz="1000" spc="-45">
                <a:latin typeface="Verdana"/>
                <a:cs typeface="Verdana"/>
              </a:rPr>
              <a:t>&amp; </a:t>
            </a:r>
            <a:r>
              <a:rPr dirty="0" sz="1000" spc="-340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AvgPurchaseValue: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Negative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90">
                <a:latin typeface="Verdana"/>
                <a:cs typeface="Verdana"/>
              </a:rPr>
              <a:t>(-0.57).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Verdana"/>
              <a:cs typeface="Verdana"/>
            </a:endParaRPr>
          </a:p>
          <a:p>
            <a:pPr marL="12700" marR="483870">
              <a:lnSpc>
                <a:spcPct val="113700"/>
              </a:lnSpc>
              <a:spcBef>
                <a:spcPts val="5"/>
              </a:spcBef>
            </a:pPr>
            <a:r>
              <a:rPr dirty="0" sz="1000" spc="55">
                <a:latin typeface="Verdana"/>
                <a:cs typeface="Verdana"/>
              </a:rPr>
              <a:t>F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50">
                <a:latin typeface="Verdana"/>
                <a:cs typeface="Verdana"/>
              </a:rPr>
              <a:t>q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-35">
                <a:latin typeface="Verdana"/>
                <a:cs typeface="Verdana"/>
              </a:rPr>
              <a:t>y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45">
                <a:latin typeface="Verdana"/>
                <a:cs typeface="Verdana"/>
              </a:rPr>
              <a:t>&amp;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10">
                <a:latin typeface="Verdana"/>
                <a:cs typeface="Verdana"/>
              </a:rPr>
              <a:t>P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40">
                <a:latin typeface="Verdana"/>
                <a:cs typeface="Verdana"/>
              </a:rPr>
              <a:t>h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10">
                <a:latin typeface="Verdana"/>
                <a:cs typeface="Verdana"/>
              </a:rPr>
              <a:t>P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-40">
                <a:latin typeface="Verdana"/>
                <a:cs typeface="Verdana"/>
              </a:rPr>
              <a:t>v</a:t>
            </a:r>
            <a:r>
              <a:rPr dirty="0" sz="1000" spc="10">
                <a:latin typeface="Verdana"/>
                <a:cs typeface="Verdana"/>
              </a:rPr>
              <a:t>e  </a:t>
            </a:r>
            <a:r>
              <a:rPr dirty="0" sz="1000" spc="-125">
                <a:latin typeface="Verdana"/>
                <a:cs typeface="Verdana"/>
              </a:rPr>
              <a:t>(</a:t>
            </a:r>
            <a:r>
              <a:rPr dirty="0" sz="1000" spc="25">
                <a:latin typeface="Verdana"/>
                <a:cs typeface="Verdana"/>
              </a:rPr>
              <a:t>0</a:t>
            </a:r>
            <a:r>
              <a:rPr dirty="0" sz="1000" spc="-145">
                <a:latin typeface="Verdana"/>
                <a:cs typeface="Verdana"/>
              </a:rPr>
              <a:t>.</a:t>
            </a:r>
            <a:r>
              <a:rPr dirty="0" sz="1000" spc="25">
                <a:latin typeface="Verdana"/>
                <a:cs typeface="Verdana"/>
              </a:rPr>
              <a:t>4</a:t>
            </a:r>
            <a:r>
              <a:rPr dirty="0" sz="1000" spc="-25">
                <a:latin typeface="Verdana"/>
                <a:cs typeface="Verdana"/>
              </a:rPr>
              <a:t>9</a:t>
            </a:r>
            <a:r>
              <a:rPr dirty="0" sz="1000" spc="-125">
                <a:latin typeface="Verdana"/>
                <a:cs typeface="Verdana"/>
              </a:rPr>
              <a:t>)</a:t>
            </a:r>
            <a:r>
              <a:rPr dirty="0" sz="1000" spc="-145">
                <a:latin typeface="Verdana"/>
                <a:cs typeface="Verdana"/>
              </a:rPr>
              <a:t>.</a:t>
            </a:r>
            <a:r>
              <a:rPr dirty="0" sz="1000" spc="40">
                <a:latin typeface="Verdana"/>
                <a:cs typeface="Verdana"/>
              </a:rPr>
              <a:t>A</a:t>
            </a:r>
            <a:r>
              <a:rPr dirty="0" sz="1000" spc="-40">
                <a:latin typeface="Verdana"/>
                <a:cs typeface="Verdana"/>
              </a:rPr>
              <a:t>v</a:t>
            </a:r>
            <a:r>
              <a:rPr dirty="0" sz="1000" spc="60">
                <a:latin typeface="Verdana"/>
                <a:cs typeface="Verdana"/>
              </a:rPr>
              <a:t>g</a:t>
            </a:r>
            <a:r>
              <a:rPr dirty="0" sz="1000" spc="110">
                <a:latin typeface="Verdana"/>
                <a:cs typeface="Verdana"/>
              </a:rPr>
              <a:t>P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40">
                <a:latin typeface="Verdana"/>
                <a:cs typeface="Verdana"/>
              </a:rPr>
              <a:t>h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20">
                <a:latin typeface="Verdana"/>
                <a:cs typeface="Verdana"/>
              </a:rPr>
              <a:t>V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-5">
                <a:latin typeface="Verdana"/>
                <a:cs typeface="Verdana"/>
              </a:rPr>
              <a:t>l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5">
                <a:latin typeface="Verdana"/>
                <a:cs typeface="Verdana"/>
              </a:rPr>
              <a:t>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30">
                <a:latin typeface="Verdana"/>
                <a:cs typeface="Verdana"/>
              </a:rPr>
              <a:t>&amp;  </a:t>
            </a:r>
            <a:r>
              <a:rPr dirty="0" sz="1000" spc="40">
                <a:latin typeface="Verdana"/>
                <a:cs typeface="Verdana"/>
              </a:rPr>
              <a:t>A</a:t>
            </a:r>
            <a:r>
              <a:rPr dirty="0" sz="1000" spc="-40">
                <a:latin typeface="Verdana"/>
                <a:cs typeface="Verdana"/>
              </a:rPr>
              <a:t>v</a:t>
            </a:r>
            <a:r>
              <a:rPr dirty="0" sz="1000" spc="60">
                <a:latin typeface="Verdana"/>
                <a:cs typeface="Verdana"/>
              </a:rPr>
              <a:t>g</a:t>
            </a:r>
            <a:r>
              <a:rPr dirty="0" sz="1000" spc="-3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75">
                <a:latin typeface="Verdana"/>
                <a:cs typeface="Verdana"/>
              </a:rPr>
              <a:t>m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65">
                <a:latin typeface="Verdana"/>
                <a:cs typeface="Verdana"/>
              </a:rPr>
              <a:t>B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75">
                <a:latin typeface="Verdana"/>
                <a:cs typeface="Verdana"/>
              </a:rPr>
              <a:t>w</a:t>
            </a:r>
            <a:r>
              <a:rPr dirty="0" sz="1000" spc="10">
                <a:latin typeface="Verdana"/>
                <a:cs typeface="Verdana"/>
              </a:rPr>
              <a:t>ee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110">
                <a:latin typeface="Verdana"/>
                <a:cs typeface="Verdana"/>
              </a:rPr>
              <a:t>P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40">
                <a:latin typeface="Verdana"/>
                <a:cs typeface="Verdana"/>
              </a:rPr>
              <a:t>h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30">
                <a:latin typeface="Verdana"/>
                <a:cs typeface="Verdana"/>
              </a:rPr>
              <a:t>W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15">
                <a:latin typeface="Verdana"/>
                <a:cs typeface="Verdana"/>
              </a:rPr>
              <a:t>k  </a:t>
            </a:r>
            <a:r>
              <a:rPr dirty="0" sz="1000" spc="5">
                <a:latin typeface="Verdana"/>
                <a:cs typeface="Verdana"/>
              </a:rPr>
              <a:t>positive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-85">
                <a:latin typeface="Verdana"/>
                <a:cs typeface="Verdana"/>
              </a:rPr>
              <a:t>(0.39).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Verdana"/>
              <a:cs typeface="Verdana"/>
            </a:endParaRPr>
          </a:p>
          <a:p>
            <a:pPr marL="12700" marR="10795">
              <a:lnSpc>
                <a:spcPct val="113700"/>
              </a:lnSpc>
            </a:pPr>
            <a:r>
              <a:rPr dirty="0" sz="1000" spc="20">
                <a:latin typeface="Verdana"/>
                <a:cs typeface="Verdana"/>
              </a:rPr>
              <a:t>Recency</a:t>
            </a:r>
            <a:r>
              <a:rPr dirty="0" sz="1000" spc="-80">
                <a:latin typeface="Verdana"/>
                <a:cs typeface="Verdana"/>
              </a:rPr>
              <a:t> </a:t>
            </a:r>
            <a:r>
              <a:rPr dirty="0" sz="1000" spc="-45">
                <a:latin typeface="Verdana"/>
                <a:cs typeface="Verdana"/>
              </a:rPr>
              <a:t>&amp;</a:t>
            </a:r>
            <a:r>
              <a:rPr dirty="0" sz="1000" spc="-80">
                <a:latin typeface="Verdana"/>
                <a:cs typeface="Verdana"/>
              </a:rPr>
              <a:t> </a:t>
            </a:r>
            <a:r>
              <a:rPr dirty="0" sz="1000" spc="-30">
                <a:latin typeface="Verdana"/>
                <a:cs typeface="Verdana"/>
              </a:rPr>
              <a:t>Tenure:</a:t>
            </a:r>
            <a:r>
              <a:rPr dirty="0" sz="1000" spc="-75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Positive</a:t>
            </a:r>
            <a:r>
              <a:rPr dirty="0" sz="1000" spc="-80">
                <a:latin typeface="Verdana"/>
                <a:cs typeface="Verdana"/>
              </a:rPr>
              <a:t> </a:t>
            </a:r>
            <a:r>
              <a:rPr dirty="0" sz="1000" spc="-30">
                <a:latin typeface="Verdana"/>
                <a:cs typeface="Verdana"/>
              </a:rPr>
              <a:t>(0.5).Purchases </a:t>
            </a:r>
            <a:r>
              <a:rPr dirty="0" sz="1000" spc="-335">
                <a:latin typeface="Verdana"/>
                <a:cs typeface="Verdana"/>
              </a:rPr>
              <a:t> </a:t>
            </a:r>
            <a:r>
              <a:rPr dirty="0" sz="1000" spc="-45">
                <a:latin typeface="Verdana"/>
                <a:cs typeface="Verdana"/>
              </a:rPr>
              <a:t>&amp;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40">
                <a:latin typeface="Verdana"/>
                <a:cs typeface="Verdana"/>
              </a:rPr>
              <a:t>v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10">
                <a:latin typeface="Verdana"/>
                <a:cs typeface="Verdana"/>
              </a:rPr>
              <a:t>P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-40">
                <a:latin typeface="Verdana"/>
                <a:cs typeface="Verdana"/>
              </a:rPr>
              <a:t>v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140">
                <a:latin typeface="Verdana"/>
                <a:cs typeface="Verdana"/>
              </a:rPr>
              <a:t>.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L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-40">
                <a:latin typeface="Verdana"/>
                <a:cs typeface="Verdana"/>
              </a:rPr>
              <a:t>y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-5">
                <a:latin typeface="Verdana"/>
                <a:cs typeface="Verdana"/>
              </a:rPr>
              <a:t>l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35">
                <a:latin typeface="Verdana"/>
                <a:cs typeface="Verdana"/>
              </a:rPr>
              <a:t>y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C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40">
                <a:latin typeface="Verdana"/>
                <a:cs typeface="Verdana"/>
              </a:rPr>
              <a:t>d  </a:t>
            </a:r>
            <a:r>
              <a:rPr dirty="0" sz="1000">
                <a:latin typeface="Verdana"/>
                <a:cs typeface="Verdana"/>
              </a:rPr>
              <a:t>Adoption: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Verdana"/>
              <a:cs typeface="Verdana"/>
            </a:endParaRPr>
          </a:p>
          <a:p>
            <a:pPr marL="12700" marR="351155">
              <a:lnSpc>
                <a:spcPct val="113700"/>
              </a:lnSpc>
            </a:pPr>
            <a:r>
              <a:rPr dirty="0" sz="1000" spc="15">
                <a:latin typeface="Verdana"/>
                <a:cs typeface="Verdana"/>
              </a:rPr>
              <a:t>Post-Purchase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40">
                <a:latin typeface="Verdana"/>
                <a:cs typeface="Verdana"/>
              </a:rPr>
              <a:t>Lag:</a:t>
            </a:r>
            <a:r>
              <a:rPr dirty="0" sz="1000" spc="-80">
                <a:latin typeface="Verdana"/>
                <a:cs typeface="Verdana"/>
              </a:rPr>
              <a:t> </a:t>
            </a:r>
            <a:r>
              <a:rPr dirty="0" sz="1000" spc="25">
                <a:latin typeface="Verdana"/>
                <a:cs typeface="Verdana"/>
              </a:rPr>
              <a:t>Limited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25">
                <a:latin typeface="Verdana"/>
                <a:cs typeface="Verdana"/>
              </a:rPr>
              <a:t>adoption </a:t>
            </a:r>
            <a:r>
              <a:rPr dirty="0" sz="1000" spc="-335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post-purchase, </a:t>
            </a:r>
            <a:r>
              <a:rPr dirty="0" sz="1000" spc="20">
                <a:latin typeface="Verdana"/>
                <a:cs typeface="Verdana"/>
              </a:rPr>
              <a:t>suggesting </a:t>
            </a:r>
            <a:r>
              <a:rPr dirty="0" sz="1000" spc="25">
                <a:latin typeface="Verdana"/>
                <a:cs typeface="Verdana"/>
              </a:rPr>
              <a:t>room </a:t>
            </a:r>
            <a:r>
              <a:rPr dirty="0" sz="1000">
                <a:latin typeface="Verdana"/>
                <a:cs typeface="Verdana"/>
              </a:rPr>
              <a:t>for 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improvement.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Verdana"/>
              <a:cs typeface="Verdana"/>
            </a:endParaRPr>
          </a:p>
          <a:p>
            <a:pPr algn="just" marL="12700" marR="212090">
              <a:lnSpc>
                <a:spcPct val="113700"/>
              </a:lnSpc>
            </a:pPr>
            <a:r>
              <a:rPr dirty="0" sz="1000" spc="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40">
                <a:latin typeface="Verdana"/>
                <a:cs typeface="Verdana"/>
              </a:rPr>
              <a:t>v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5">
                <a:latin typeface="Verdana"/>
                <a:cs typeface="Verdana"/>
              </a:rPr>
              <a:t>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35">
                <a:latin typeface="Verdana"/>
                <a:cs typeface="Verdana"/>
              </a:rPr>
              <a:t>T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235">
                <a:latin typeface="Verdana"/>
                <a:cs typeface="Verdana"/>
              </a:rPr>
              <a:t>:</a:t>
            </a:r>
            <a:r>
              <a:rPr dirty="0" sz="1000" spc="-70">
                <a:latin typeface="Verdana"/>
                <a:cs typeface="Verdana"/>
              </a:rPr>
              <a:t>2</a:t>
            </a:r>
            <a:r>
              <a:rPr dirty="0" sz="1000" spc="25">
                <a:latin typeface="Verdana"/>
                <a:cs typeface="Verdana"/>
              </a:rPr>
              <a:t>0</a:t>
            </a:r>
            <a:r>
              <a:rPr dirty="0" sz="1000" spc="-275">
                <a:latin typeface="Verdana"/>
                <a:cs typeface="Verdana"/>
              </a:rPr>
              <a:t>1</a:t>
            </a:r>
            <a:r>
              <a:rPr dirty="0" sz="1000" spc="-20">
                <a:latin typeface="Verdana"/>
                <a:cs typeface="Verdana"/>
              </a:rPr>
              <a:t>9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10">
                <a:latin typeface="Verdana"/>
                <a:cs typeface="Verdana"/>
              </a:rPr>
              <a:t>P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15">
                <a:latin typeface="Verdana"/>
                <a:cs typeface="Verdana"/>
              </a:rPr>
              <a:t>k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E</a:t>
            </a:r>
            <a:r>
              <a:rPr dirty="0" sz="1000" spc="-45">
                <a:latin typeface="Verdana"/>
                <a:cs typeface="Verdana"/>
              </a:rPr>
              <a:t>x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50">
                <a:latin typeface="Verdana"/>
                <a:cs typeface="Verdana"/>
              </a:rPr>
              <a:t>p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5">
                <a:latin typeface="Verdana"/>
                <a:cs typeface="Verdana"/>
              </a:rPr>
              <a:t>l  </a:t>
            </a:r>
            <a:r>
              <a:rPr dirty="0" sz="1000" spc="50">
                <a:latin typeface="Verdana"/>
                <a:cs typeface="Verdana"/>
              </a:rPr>
              <a:t>p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-5">
                <a:latin typeface="Verdana"/>
                <a:cs typeface="Verdana"/>
              </a:rPr>
              <a:t>f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75">
                <a:latin typeface="Verdana"/>
                <a:cs typeface="Verdana"/>
              </a:rPr>
              <a:t>m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140">
                <a:latin typeface="Verdana"/>
                <a:cs typeface="Verdana"/>
              </a:rPr>
              <a:t>.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70">
                <a:latin typeface="Verdana"/>
                <a:cs typeface="Verdana"/>
              </a:rPr>
              <a:t>2</a:t>
            </a:r>
            <a:r>
              <a:rPr dirty="0" sz="1000" spc="25">
                <a:latin typeface="Verdana"/>
                <a:cs typeface="Verdana"/>
              </a:rPr>
              <a:t>0</a:t>
            </a:r>
            <a:r>
              <a:rPr dirty="0" sz="1000" spc="-70">
                <a:latin typeface="Verdana"/>
                <a:cs typeface="Verdana"/>
              </a:rPr>
              <a:t>2</a:t>
            </a:r>
            <a:r>
              <a:rPr dirty="0" sz="1000" spc="-65">
                <a:latin typeface="Verdana"/>
                <a:cs typeface="Verdana"/>
              </a:rPr>
              <a:t>3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-5">
                <a:latin typeface="Verdana"/>
                <a:cs typeface="Verdana"/>
              </a:rPr>
              <a:t>li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70">
                <a:latin typeface="Verdana"/>
                <a:cs typeface="Verdana"/>
              </a:rPr>
              <a:t>S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50">
                <a:latin typeface="Verdana"/>
                <a:cs typeface="Verdana"/>
              </a:rPr>
              <a:t>b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5">
                <a:latin typeface="Verdana"/>
                <a:cs typeface="Verdana"/>
              </a:rPr>
              <a:t>l  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50">
                <a:latin typeface="Verdana"/>
                <a:cs typeface="Verdana"/>
              </a:rPr>
              <a:t>p</a:t>
            </a:r>
            <a:r>
              <a:rPr dirty="0" sz="1000" spc="-140">
                <a:latin typeface="Verdana"/>
                <a:cs typeface="Verdana"/>
              </a:rPr>
              <a:t>,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50">
                <a:latin typeface="Verdana"/>
                <a:cs typeface="Verdana"/>
              </a:rPr>
              <a:t>q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0">
                <a:latin typeface="Verdana"/>
                <a:cs typeface="Verdana"/>
              </a:rPr>
              <a:t>s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-40">
                <a:latin typeface="Verdana"/>
                <a:cs typeface="Verdana"/>
              </a:rPr>
              <a:t>v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60">
                <a:latin typeface="Verdana"/>
                <a:cs typeface="Verdana"/>
              </a:rPr>
              <a:t>g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-14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Verdana"/>
              <a:cs typeface="Verdana"/>
            </a:endParaRPr>
          </a:p>
          <a:p>
            <a:pPr marL="12700" marR="51435">
              <a:lnSpc>
                <a:spcPct val="113700"/>
              </a:lnSpc>
            </a:pPr>
            <a:r>
              <a:rPr dirty="0" sz="1000" spc="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60">
                <a:latin typeface="Verdana"/>
                <a:cs typeface="Verdana"/>
              </a:rPr>
              <a:t>g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5">
                <a:latin typeface="Verdana"/>
                <a:cs typeface="Verdana"/>
              </a:rPr>
              <a:t>ss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45">
                <a:latin typeface="Verdana"/>
                <a:cs typeface="Verdana"/>
              </a:rPr>
              <a:t>n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05">
                <a:latin typeface="Verdana"/>
                <a:cs typeface="Verdana"/>
              </a:rPr>
              <a:t>M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5">
                <a:latin typeface="Verdana"/>
                <a:cs typeface="Verdana"/>
              </a:rPr>
              <a:t>l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70">
                <a:latin typeface="Verdana"/>
                <a:cs typeface="Verdana"/>
              </a:rPr>
              <a:t>S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50">
                <a:latin typeface="Verdana"/>
                <a:cs typeface="Verdana"/>
              </a:rPr>
              <a:t>b</a:t>
            </a:r>
            <a:r>
              <a:rPr dirty="0" sz="1000" spc="-5">
                <a:latin typeface="Verdana"/>
                <a:cs typeface="Verdana"/>
              </a:rPr>
              <a:t>ili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40">
                <a:latin typeface="Verdana"/>
                <a:cs typeface="Verdana"/>
              </a:rPr>
              <a:t>y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C</a:t>
            </a:r>
            <a:r>
              <a:rPr dirty="0" sz="1000" spc="40">
                <a:latin typeface="Verdana"/>
                <a:cs typeface="Verdana"/>
              </a:rPr>
              <a:t>h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5">
                <a:latin typeface="Verdana"/>
                <a:cs typeface="Verdana"/>
              </a:rPr>
              <a:t>n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0">
                <a:latin typeface="Verdana"/>
                <a:cs typeface="Verdana"/>
              </a:rPr>
              <a:t>e  </a:t>
            </a:r>
            <a:r>
              <a:rPr dirty="0" sz="1000" spc="20">
                <a:latin typeface="Verdana"/>
                <a:cs typeface="Verdana"/>
              </a:rPr>
              <a:t>to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lower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35">
                <a:latin typeface="Verdana"/>
                <a:cs typeface="Verdana"/>
              </a:rPr>
              <a:t>Mean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Squared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Error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55">
                <a:latin typeface="Verdana"/>
                <a:cs typeface="Verdana"/>
              </a:rPr>
              <a:t>(MSE).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Verdana"/>
              <a:cs typeface="Verdana"/>
            </a:endParaRPr>
          </a:p>
          <a:p>
            <a:pPr marL="12700" marR="284480">
              <a:lnSpc>
                <a:spcPct val="113700"/>
              </a:lnSpc>
            </a:pPr>
            <a:r>
              <a:rPr dirty="0" sz="1000" spc="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40">
                <a:latin typeface="Verdana"/>
                <a:cs typeface="Verdana"/>
              </a:rPr>
              <a:t>v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5">
                <a:latin typeface="Verdana"/>
                <a:cs typeface="Verdana"/>
              </a:rPr>
              <a:t>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C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-25">
                <a:latin typeface="Verdana"/>
                <a:cs typeface="Verdana"/>
              </a:rPr>
              <a:t>rr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5">
                <a:latin typeface="Verdana"/>
                <a:cs typeface="Verdana"/>
              </a:rPr>
              <a:t>l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10">
                <a:latin typeface="Verdana"/>
                <a:cs typeface="Verdana"/>
              </a:rPr>
              <a:t>P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-40">
                <a:latin typeface="Verdana"/>
                <a:cs typeface="Verdana"/>
              </a:rPr>
              <a:t>v</a:t>
            </a:r>
            <a:r>
              <a:rPr dirty="0" sz="1000" spc="15">
                <a:latin typeface="Verdana"/>
                <a:cs typeface="Verdana"/>
              </a:rPr>
              <a:t>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35">
                <a:latin typeface="Verdana"/>
                <a:cs typeface="Verdana"/>
              </a:rPr>
              <a:t>T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195">
                <a:latin typeface="Verdana"/>
                <a:cs typeface="Verdana"/>
              </a:rPr>
              <a:t>:  </a:t>
            </a:r>
            <a:r>
              <a:rPr dirty="0" sz="1000" spc="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40">
                <a:latin typeface="Verdana"/>
                <a:cs typeface="Verdana"/>
              </a:rPr>
              <a:t>v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5">
                <a:latin typeface="Verdana"/>
                <a:cs typeface="Verdana"/>
              </a:rPr>
              <a:t>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-25">
                <a:latin typeface="Verdana"/>
                <a:cs typeface="Verdana"/>
              </a:rPr>
              <a:t>rr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5">
                <a:latin typeface="Verdana"/>
                <a:cs typeface="Verdana"/>
              </a:rPr>
              <a:t>l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0">
                <a:latin typeface="Verdana"/>
                <a:cs typeface="Verdana"/>
              </a:rPr>
              <a:t>s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50">
                <a:latin typeface="Verdana"/>
                <a:cs typeface="Verdana"/>
              </a:rPr>
              <a:t>p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-40">
                <a:latin typeface="Verdana"/>
                <a:cs typeface="Verdana"/>
              </a:rPr>
              <a:t>v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5">
                <a:latin typeface="Verdana"/>
                <a:cs typeface="Verdana"/>
              </a:rPr>
              <a:t>l</a:t>
            </a:r>
            <a:r>
              <a:rPr dirty="0" sz="1000" spc="-35">
                <a:latin typeface="Verdana"/>
                <a:cs typeface="Verdana"/>
              </a:rPr>
              <a:t>y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75">
                <a:latin typeface="Verdana"/>
                <a:cs typeface="Verdana"/>
              </a:rPr>
              <a:t>w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30">
                <a:latin typeface="Verdana"/>
                <a:cs typeface="Verdana"/>
              </a:rPr>
              <a:t>h  </a:t>
            </a:r>
            <a:r>
              <a:rPr dirty="0" sz="1000">
                <a:latin typeface="Verdana"/>
                <a:cs typeface="Verdana"/>
              </a:rPr>
              <a:t>Purchases, </a:t>
            </a:r>
            <a:r>
              <a:rPr dirty="0" sz="1000" spc="5">
                <a:latin typeface="Verdana"/>
                <a:cs typeface="Verdana"/>
              </a:rPr>
              <a:t>Frequency, </a:t>
            </a:r>
            <a:r>
              <a:rPr dirty="0" sz="1000" spc="30">
                <a:latin typeface="Verdana"/>
                <a:cs typeface="Verdana"/>
              </a:rPr>
              <a:t>and </a:t>
            </a:r>
            <a:r>
              <a:rPr dirty="0" sz="1000" spc="35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AvgPurchaseValue.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Verdana"/>
              <a:cs typeface="Verdana"/>
            </a:endParaRPr>
          </a:p>
          <a:p>
            <a:pPr marL="12700" marR="535940">
              <a:lnSpc>
                <a:spcPct val="113700"/>
              </a:lnSpc>
            </a:pPr>
            <a:r>
              <a:rPr dirty="0" sz="1000" spc="45">
                <a:latin typeface="Verdana"/>
                <a:cs typeface="Verdana"/>
              </a:rPr>
              <a:t>O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li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C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45">
                <a:latin typeface="Verdana"/>
                <a:cs typeface="Verdana"/>
              </a:rPr>
              <a:t>n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55">
                <a:latin typeface="Verdana"/>
                <a:cs typeface="Verdana"/>
              </a:rPr>
              <a:t>N</a:t>
            </a:r>
            <a:r>
              <a:rPr dirty="0" sz="1000" spc="10">
                <a:latin typeface="Verdana"/>
                <a:cs typeface="Verdana"/>
              </a:rPr>
              <a:t>ee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50">
                <a:latin typeface="Verdana"/>
                <a:cs typeface="Verdana"/>
              </a:rPr>
              <a:t>d</a:t>
            </a:r>
            <a:r>
              <a:rPr dirty="0" sz="1000" spc="-229">
                <a:latin typeface="Verdana"/>
                <a:cs typeface="Verdana"/>
              </a:rPr>
              <a:t>: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40">
                <a:latin typeface="Verdana"/>
                <a:cs typeface="Verdana"/>
              </a:rPr>
              <a:t>A</a:t>
            </a:r>
            <a:r>
              <a:rPr dirty="0" sz="1000" spc="50">
                <a:latin typeface="Verdana"/>
                <a:cs typeface="Verdana"/>
              </a:rPr>
              <a:t>dd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5">
                <a:latin typeface="Verdana"/>
                <a:cs typeface="Verdana"/>
              </a:rPr>
              <a:t>s</a:t>
            </a:r>
            <a:r>
              <a:rPr dirty="0" sz="1000" spc="-20">
                <a:latin typeface="Verdana"/>
                <a:cs typeface="Verdana"/>
              </a:rPr>
              <a:t>s  </a:t>
            </a:r>
            <a:r>
              <a:rPr dirty="0" sz="1000" spc="50">
                <a:latin typeface="Verdana"/>
                <a:cs typeface="Verdana"/>
              </a:rPr>
              <a:t>p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l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i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-5">
                <a:latin typeface="Verdana"/>
                <a:cs typeface="Verdana"/>
              </a:rPr>
              <a:t>f</a:t>
            </a:r>
            <a:r>
              <a:rPr dirty="0" sz="1000" spc="-5">
                <a:latin typeface="Verdana"/>
                <a:cs typeface="Verdana"/>
              </a:rPr>
              <a:t>l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n</a:t>
            </a:r>
            <a:r>
              <a:rPr dirty="0" sz="1000" spc="45">
                <a:latin typeface="Verdana"/>
                <a:cs typeface="Verdana"/>
              </a:rPr>
              <a:t>c</a:t>
            </a:r>
            <a:r>
              <a:rPr dirty="0" sz="1000" spc="15">
                <a:latin typeface="Verdana"/>
                <a:cs typeface="Verdana"/>
              </a:rPr>
              <a:t>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>
                <a:latin typeface="Verdana"/>
                <a:cs typeface="Verdana"/>
              </a:rPr>
              <a:t>f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35">
                <a:latin typeface="Verdana"/>
                <a:cs typeface="Verdana"/>
              </a:rPr>
              <a:t>u</a:t>
            </a:r>
            <a:r>
              <a:rPr dirty="0" sz="1000" spc="15">
                <a:latin typeface="Verdana"/>
                <a:cs typeface="Verdana"/>
              </a:rPr>
              <a:t>t</a:t>
            </a:r>
            <a:r>
              <a:rPr dirty="0" sz="1000" spc="-5">
                <a:latin typeface="Verdana"/>
                <a:cs typeface="Verdana"/>
              </a:rPr>
              <a:t>li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sz="1000" spc="-20">
                <a:latin typeface="Verdana"/>
                <a:cs typeface="Verdana"/>
              </a:rPr>
              <a:t>s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20">
                <a:latin typeface="Verdana"/>
                <a:cs typeface="Verdana"/>
              </a:rPr>
              <a:t>o</a:t>
            </a:r>
            <a:r>
              <a:rPr dirty="0" sz="1000" spc="30">
                <a:latin typeface="Verdana"/>
                <a:cs typeface="Verdana"/>
              </a:rPr>
              <a:t>n  </a:t>
            </a:r>
            <a:r>
              <a:rPr dirty="0" sz="1000" spc="-5">
                <a:latin typeface="Verdana"/>
                <a:cs typeface="Verdana"/>
              </a:rPr>
              <a:t>correlations.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Verdana"/>
              <a:cs typeface="Verdana"/>
            </a:endParaRPr>
          </a:p>
          <a:p>
            <a:pPr marL="12700" marR="29209">
              <a:lnSpc>
                <a:spcPct val="113700"/>
              </a:lnSpc>
              <a:spcBef>
                <a:spcPts val="5"/>
              </a:spcBef>
            </a:pPr>
            <a:r>
              <a:rPr dirty="0" sz="1000" spc="-5">
                <a:latin typeface="Verdana"/>
                <a:cs typeface="Verdana"/>
              </a:rPr>
              <a:t>Conclusion:</a:t>
            </a:r>
            <a:r>
              <a:rPr dirty="0" sz="1000">
                <a:latin typeface="Verdana"/>
                <a:cs typeface="Verdana"/>
              </a:rPr>
              <a:t> </a:t>
            </a:r>
            <a:r>
              <a:rPr dirty="0" sz="1000" spc="25">
                <a:latin typeface="Verdana"/>
                <a:cs typeface="Verdana"/>
              </a:rPr>
              <a:t>Focus </a:t>
            </a:r>
            <a:r>
              <a:rPr dirty="0" sz="1000" spc="-40">
                <a:latin typeface="Verdana"/>
                <a:cs typeface="Verdana"/>
              </a:rPr>
              <a:t>Areas: </a:t>
            </a:r>
            <a:r>
              <a:rPr dirty="0" sz="1000" spc="-5">
                <a:latin typeface="Verdana"/>
                <a:cs typeface="Verdana"/>
              </a:rPr>
              <a:t>Improve </a:t>
            </a:r>
            <a:r>
              <a:rPr dirty="0" sz="1000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campaign</a:t>
            </a:r>
            <a:r>
              <a:rPr dirty="0" sz="1000" spc="-8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effectiveness,</a:t>
            </a:r>
            <a:r>
              <a:rPr dirty="0" sz="1000" spc="-80">
                <a:latin typeface="Verdana"/>
                <a:cs typeface="Verdana"/>
              </a:rPr>
              <a:t> </a:t>
            </a:r>
            <a:r>
              <a:rPr dirty="0" sz="1000" spc="20">
                <a:latin typeface="Verdana"/>
                <a:cs typeface="Verdana"/>
              </a:rPr>
              <a:t>understand</a:t>
            </a:r>
            <a:r>
              <a:rPr dirty="0" sz="1000" spc="-80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post- </a:t>
            </a:r>
            <a:r>
              <a:rPr dirty="0" sz="1000" spc="-340">
                <a:latin typeface="Verdana"/>
                <a:cs typeface="Verdana"/>
              </a:rPr>
              <a:t> </a:t>
            </a:r>
            <a:r>
              <a:rPr dirty="0" sz="1000" spc="-85">
                <a:latin typeface="Verdana"/>
                <a:cs typeface="Verdana"/>
              </a:rPr>
              <a:t>2019 </a:t>
            </a:r>
            <a:r>
              <a:rPr dirty="0" sz="1000" spc="5">
                <a:latin typeface="Verdana"/>
                <a:cs typeface="Verdana"/>
              </a:rPr>
              <a:t>revenue </a:t>
            </a:r>
            <a:r>
              <a:rPr dirty="0" sz="1000">
                <a:latin typeface="Verdana"/>
                <a:cs typeface="Verdana"/>
              </a:rPr>
              <a:t>decline, </a:t>
            </a:r>
            <a:r>
              <a:rPr dirty="0" sz="1000" spc="15">
                <a:latin typeface="Verdana"/>
                <a:cs typeface="Verdana"/>
              </a:rPr>
              <a:t>boost </a:t>
            </a:r>
            <a:r>
              <a:rPr dirty="0" sz="1000" spc="-10">
                <a:latin typeface="Verdana"/>
                <a:cs typeface="Verdana"/>
              </a:rPr>
              <a:t>loyalty </a:t>
            </a:r>
            <a:r>
              <a:rPr dirty="0" sz="1000" spc="15">
                <a:latin typeface="Verdana"/>
                <a:cs typeface="Verdana"/>
              </a:rPr>
              <a:t>card </a:t>
            </a:r>
            <a:r>
              <a:rPr dirty="0" sz="1000" spc="20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adoption, </a:t>
            </a:r>
            <a:r>
              <a:rPr dirty="0" sz="1000" spc="30">
                <a:latin typeface="Verdana"/>
                <a:cs typeface="Verdana"/>
              </a:rPr>
              <a:t>and </a:t>
            </a:r>
            <a:r>
              <a:rPr dirty="0" sz="1000" spc="20">
                <a:latin typeface="Verdana"/>
                <a:cs typeface="Verdana"/>
              </a:rPr>
              <a:t>monitor </a:t>
            </a:r>
            <a:r>
              <a:rPr dirty="0" sz="1000" spc="5">
                <a:latin typeface="Verdana"/>
                <a:cs typeface="Verdana"/>
              </a:rPr>
              <a:t>outliers </a:t>
            </a:r>
            <a:r>
              <a:rPr dirty="0" sz="1000">
                <a:latin typeface="Verdana"/>
                <a:cs typeface="Verdana"/>
              </a:rPr>
              <a:t>for </a:t>
            </a:r>
            <a:r>
              <a:rPr dirty="0" sz="1000" spc="10">
                <a:latin typeface="Verdana"/>
                <a:cs typeface="Verdana"/>
              </a:rPr>
              <a:t>data </a:t>
            </a:r>
            <a:r>
              <a:rPr dirty="0" sz="1000" spc="15">
                <a:latin typeface="Verdana"/>
                <a:cs typeface="Verdana"/>
              </a:rPr>
              <a:t> </a:t>
            </a:r>
            <a:r>
              <a:rPr dirty="0" sz="1000" spc="-15">
                <a:latin typeface="Verdana"/>
                <a:cs typeface="Verdana"/>
              </a:rPr>
              <a:t>reliability.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7556500" cy="10687685"/>
            <a:chOff x="0" y="0"/>
            <a:chExt cx="7556500" cy="10687685"/>
          </a:xfrm>
        </p:grpSpPr>
        <p:sp>
          <p:nvSpPr>
            <p:cNvPr id="18" name="object 18"/>
            <p:cNvSpPr/>
            <p:nvPr/>
          </p:nvSpPr>
          <p:spPr>
            <a:xfrm>
              <a:off x="0" y="10103429"/>
              <a:ext cx="7556500" cy="584200"/>
            </a:xfrm>
            <a:custGeom>
              <a:avLst/>
              <a:gdLst/>
              <a:ahLst/>
              <a:cxnLst/>
              <a:rect l="l" t="t" r="r" b="b"/>
              <a:pathLst>
                <a:path w="7556500" h="584200">
                  <a:moveTo>
                    <a:pt x="7555991" y="583879"/>
                  </a:moveTo>
                  <a:lnTo>
                    <a:pt x="0" y="583879"/>
                  </a:lnTo>
                  <a:lnTo>
                    <a:pt x="0" y="0"/>
                  </a:lnTo>
                  <a:lnTo>
                    <a:pt x="7555991" y="0"/>
                  </a:lnTo>
                  <a:lnTo>
                    <a:pt x="7555991" y="583879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3105" y="10267531"/>
              <a:ext cx="305232" cy="3052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3272" y="0"/>
              <a:ext cx="2835990" cy="1010678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384647" y="0"/>
              <a:ext cx="0" cy="10103485"/>
            </a:xfrm>
            <a:custGeom>
              <a:avLst/>
              <a:gdLst/>
              <a:ahLst/>
              <a:cxnLst/>
              <a:rect l="l" t="t" r="r" b="b"/>
              <a:pathLst>
                <a:path w="0" h="10103485">
                  <a:moveTo>
                    <a:pt x="0" y="10103414"/>
                  </a:moveTo>
                  <a:lnTo>
                    <a:pt x="0" y="0"/>
                  </a:lnTo>
                </a:path>
              </a:pathLst>
            </a:custGeom>
            <a:ln w="19033">
              <a:solidFill>
                <a:srgbClr val="CCB49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51477" y="0"/>
              <a:ext cx="0" cy="10119360"/>
            </a:xfrm>
            <a:custGeom>
              <a:avLst/>
              <a:gdLst/>
              <a:ahLst/>
              <a:cxnLst/>
              <a:rect l="l" t="t" r="r" b="b"/>
              <a:pathLst>
                <a:path w="0" h="10119360">
                  <a:moveTo>
                    <a:pt x="0" y="10119000"/>
                  </a:moveTo>
                  <a:lnTo>
                    <a:pt x="0" y="0"/>
                  </a:lnTo>
                </a:path>
              </a:pathLst>
            </a:custGeom>
            <a:ln w="19033">
              <a:solidFill>
                <a:srgbClr val="1212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80"/>
              <a:t>D</a:t>
            </a:r>
            <a:r>
              <a:rPr dirty="0" spc="150"/>
              <a:t>A</a:t>
            </a:r>
            <a:r>
              <a:rPr dirty="0" spc="80"/>
              <a:t>B</a:t>
            </a:r>
            <a:r>
              <a:rPr dirty="0" spc="-305"/>
              <a:t> </a:t>
            </a:r>
            <a:r>
              <a:rPr dirty="0" spc="25"/>
              <a:t>3</a:t>
            </a:r>
            <a:r>
              <a:rPr dirty="0" spc="145"/>
              <a:t>0</a:t>
            </a:r>
            <a:r>
              <a:rPr dirty="0" spc="-90"/>
              <a:t>3</a:t>
            </a:r>
            <a:r>
              <a:rPr dirty="0" spc="130"/>
              <a:t> </a:t>
            </a:r>
            <a:r>
              <a:rPr dirty="0" spc="-165"/>
              <a:t>–</a:t>
            </a:r>
            <a:r>
              <a:rPr dirty="0" spc="130"/>
              <a:t> </a:t>
            </a:r>
            <a:r>
              <a:rPr dirty="0" spc="245"/>
              <a:t>M</a:t>
            </a:r>
            <a:r>
              <a:rPr dirty="0" spc="150"/>
              <a:t>A</a:t>
            </a:r>
            <a:r>
              <a:rPr dirty="0" spc="145"/>
              <a:t>R</a:t>
            </a:r>
            <a:r>
              <a:rPr dirty="0" spc="135"/>
              <a:t>K</a:t>
            </a:r>
            <a:r>
              <a:rPr dirty="0" spc="155"/>
              <a:t>E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90"/>
              <a:t>N</a:t>
            </a:r>
            <a:r>
              <a:rPr dirty="0" spc="-5"/>
              <a:t>G</a:t>
            </a:r>
            <a:r>
              <a:rPr dirty="0" spc="130"/>
              <a:t> </a:t>
            </a:r>
            <a:r>
              <a:rPr dirty="0" spc="150"/>
              <a:t>A</a:t>
            </a:r>
            <a:r>
              <a:rPr dirty="0" spc="190"/>
              <a:t>N</a:t>
            </a:r>
            <a:r>
              <a:rPr dirty="0" spc="150"/>
              <a:t>A</a:t>
            </a:r>
            <a:r>
              <a:rPr dirty="0" spc="150"/>
              <a:t>L</a:t>
            </a:r>
            <a:r>
              <a:rPr dirty="0" spc="135"/>
              <a:t>Y</a:t>
            </a:r>
            <a:r>
              <a:rPr dirty="0" spc="60"/>
              <a:t>T</a:t>
            </a:r>
            <a:r>
              <a:rPr dirty="0" spc="-30"/>
              <a:t>I</a:t>
            </a:r>
            <a:r>
              <a:rPr dirty="0" spc="135"/>
              <a:t>C</a:t>
            </a:r>
            <a:r>
              <a:rPr dirty="0" spc="-85"/>
              <a:t>S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150"/>
              <a:t>GROUP</a:t>
            </a:r>
            <a:r>
              <a:rPr dirty="0" spc="90"/>
              <a:t> </a:t>
            </a:r>
            <a:r>
              <a:rPr dirty="0" spc="60"/>
              <a:t>NO.</a:t>
            </a:r>
            <a:r>
              <a:rPr dirty="0" spc="95"/>
              <a:t> </a:t>
            </a:r>
            <a:r>
              <a:rPr dirty="0" spc="-95"/>
              <a:t>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Aarti Zikre</dc:creator>
  <cp:keywords>DAF0SYcHgyo,BACmQGbbfrU</cp:keywords>
  <dc:title>Beige &amp; Brown Minimalist Online Business Ebook Workbook</dc:title>
  <dcterms:created xsi:type="dcterms:W3CDTF">2023-11-16T06:47:19Z</dcterms:created>
  <dcterms:modified xsi:type="dcterms:W3CDTF">2023-11-16T06:47:19Z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2023-11-16T00:00:00Z</vt:filetime>
  </property>
  <property fmtid="{D5CDD505-2E9C-101B-9397-08002B2CF9AE}" pid="3" name="Creator">
    <vt:lpwstr>Canva</vt:lpwstr>
  </property>
  <property fmtid="{D5CDD505-2E9C-101B-9397-08002B2CF9AE}" pid="4" name="LastSaved">
    <vt:filetime>2023-11-16T00:00:00Z</vt:filetime>
  </property>
</Properties>
</file>